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331" r:id="rId2"/>
    <p:sldId id="256" r:id="rId3"/>
    <p:sldId id="317" r:id="rId4"/>
    <p:sldId id="257" r:id="rId5"/>
    <p:sldId id="312" r:id="rId6"/>
    <p:sldId id="295" r:id="rId7"/>
    <p:sldId id="271" r:id="rId8"/>
    <p:sldId id="270" r:id="rId9"/>
    <p:sldId id="258" r:id="rId10"/>
    <p:sldId id="273" r:id="rId11"/>
    <p:sldId id="328" r:id="rId12"/>
    <p:sldId id="277" r:id="rId13"/>
    <p:sldId id="259" r:id="rId14"/>
    <p:sldId id="260" r:id="rId15"/>
    <p:sldId id="261" r:id="rId16"/>
    <p:sldId id="265" r:id="rId17"/>
    <p:sldId id="324" r:id="rId18"/>
    <p:sldId id="274" r:id="rId19"/>
    <p:sldId id="262" r:id="rId20"/>
    <p:sldId id="263" r:id="rId21"/>
    <p:sldId id="302" r:id="rId22"/>
    <p:sldId id="264" r:id="rId23"/>
    <p:sldId id="266" r:id="rId24"/>
    <p:sldId id="313" r:id="rId25"/>
    <p:sldId id="333" r:id="rId26"/>
    <p:sldId id="300" r:id="rId27"/>
    <p:sldId id="325" r:id="rId28"/>
    <p:sldId id="334" r:id="rId29"/>
    <p:sldId id="308" r:id="rId30"/>
    <p:sldId id="267" r:id="rId31"/>
    <p:sldId id="319" r:id="rId32"/>
    <p:sldId id="309" r:id="rId33"/>
    <p:sldId id="318" r:id="rId34"/>
    <p:sldId id="321" r:id="rId35"/>
    <p:sldId id="310" r:id="rId36"/>
    <p:sldId id="279" r:id="rId37"/>
    <p:sldId id="326" r:id="rId38"/>
    <p:sldId id="323" r:id="rId39"/>
    <p:sldId id="307" r:id="rId40"/>
    <p:sldId id="281" r:id="rId41"/>
    <p:sldId id="269" r:id="rId42"/>
    <p:sldId id="275" r:id="rId43"/>
    <p:sldId id="311" r:id="rId44"/>
    <p:sldId id="268" r:id="rId45"/>
    <p:sldId id="276" r:id="rId46"/>
    <p:sldId id="278" r:id="rId47"/>
    <p:sldId id="322" r:id="rId48"/>
    <p:sldId id="329" r:id="rId49"/>
    <p:sldId id="315" r:id="rId50"/>
    <p:sldId id="294" r:id="rId51"/>
    <p:sldId id="327" r:id="rId52"/>
    <p:sldId id="305" r:id="rId53"/>
    <p:sldId id="330" r:id="rId54"/>
    <p:sldId id="316" r:id="rId55"/>
    <p:sldId id="296" r:id="rId56"/>
    <p:sldId id="292" r:id="rId57"/>
    <p:sldId id="293" r:id="rId58"/>
    <p:sldId id="286" r:id="rId59"/>
    <p:sldId id="297" r:id="rId60"/>
    <p:sldId id="303" r:id="rId61"/>
    <p:sldId id="288" r:id="rId62"/>
    <p:sldId id="289" r:id="rId63"/>
    <p:sldId id="301" r:id="rId64"/>
    <p:sldId id="290" r:id="rId65"/>
    <p:sldId id="283" r:id="rId66"/>
    <p:sldId id="299" r:id="rId67"/>
    <p:sldId id="291" r:id="rId68"/>
    <p:sldId id="304" r:id="rId69"/>
    <p:sldId id="285" r:id="rId70"/>
    <p:sldId id="282" r:id="rId71"/>
    <p:sldId id="287" r:id="rId72"/>
    <p:sldId id="306" r:id="rId73"/>
    <p:sldId id="33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60652"/>
  </p:normalViewPr>
  <p:slideViewPr>
    <p:cSldViewPr snapToGrid="0" snapToObjects="1">
      <p:cViewPr varScale="1">
        <p:scale>
          <a:sx n="63" d="100"/>
          <a:sy n="63" d="100"/>
        </p:scale>
        <p:origin x="1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C69E9-4135-4E45-B339-50AC96E5EFED}" type="datetimeFigureOut">
              <a:rPr lang="en-US" smtClean="0"/>
              <a:t>3/17/24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82556-6AB5-3245-B558-753DE8302048}" type="slidenum">
              <a:rPr lang="en-US" smtClean="0"/>
              <a:t>‹#›</a:t>
            </a:fld>
            <a:endParaRPr lang="en-US"/>
          </a:p>
        </p:txBody>
      </p:sp>
    </p:spTree>
    <p:extLst>
      <p:ext uri="{BB962C8B-B14F-4D97-AF65-F5344CB8AC3E}">
        <p14:creationId xmlns:p14="http://schemas.microsoft.com/office/powerpoint/2010/main" val="82609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lmostadoctor.co.uk/encyclopedia/introduction-to-diabete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almostadoctor.co.uk/encyclopedia/syphili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1</a:t>
            </a:fld>
            <a:endParaRPr lang="en-US"/>
          </a:p>
        </p:txBody>
      </p:sp>
    </p:spTree>
    <p:extLst>
      <p:ext uri="{BB962C8B-B14F-4D97-AF65-F5344CB8AC3E}">
        <p14:creationId xmlns:p14="http://schemas.microsoft.com/office/powerpoint/2010/main" val="2109804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18</a:t>
            </a:fld>
            <a:endParaRPr lang="en-US"/>
          </a:p>
        </p:txBody>
      </p:sp>
    </p:spTree>
    <p:extLst>
      <p:ext uri="{BB962C8B-B14F-4D97-AF65-F5344CB8AC3E}">
        <p14:creationId xmlns:p14="http://schemas.microsoft.com/office/powerpoint/2010/main" val="374881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Rapidly inactivated by DPP4 enzyme (half life 1-2 mins for GLP-1 and 7 mins for GIP (Glucose dependent </a:t>
            </a:r>
            <a:r>
              <a:rPr lang="en-US" dirty="0" err="1"/>
              <a:t>Insuliontropic</a:t>
            </a:r>
            <a:r>
              <a:rPr lang="en-US" dirty="0"/>
              <a:t> Polypeptide)</a:t>
            </a:r>
          </a:p>
          <a:p>
            <a:endParaRPr lang="en-US" dirty="0"/>
          </a:p>
          <a:p>
            <a:r>
              <a:rPr lang="en-US" dirty="0"/>
              <a:t>Injected GLP-1 increases amount of GLP-1 available and improves pancreatic response to ingested glucose </a:t>
            </a:r>
          </a:p>
          <a:p>
            <a:r>
              <a:rPr lang="en-US" dirty="0"/>
              <a:t>They have resistant properties to DPP4 due to chemical or changes in the amino acid sequence</a:t>
            </a:r>
          </a:p>
          <a:p>
            <a:endParaRPr lang="en-US" dirty="0"/>
          </a:p>
          <a:p>
            <a:r>
              <a:rPr lang="en-US" dirty="0"/>
              <a:t>Suppresses glucagon secretion in the alpha cells. Delays gastric emptying. Also promotes </a:t>
            </a:r>
            <a:r>
              <a:rPr lang="en-US" dirty="0" err="1"/>
              <a:t>satienty</a:t>
            </a:r>
            <a:r>
              <a:rPr lang="en-US" dirty="0"/>
              <a:t> in the brain and reduced </a:t>
            </a:r>
            <a:r>
              <a:rPr lang="en-US" dirty="0" err="1"/>
              <a:t>appetits</a:t>
            </a:r>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21</a:t>
            </a:fld>
            <a:endParaRPr lang="en-US"/>
          </a:p>
        </p:txBody>
      </p:sp>
    </p:spTree>
    <p:extLst>
      <p:ext uri="{BB962C8B-B14F-4D97-AF65-F5344CB8AC3E}">
        <p14:creationId xmlns:p14="http://schemas.microsoft.com/office/powerpoint/2010/main" val="77420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25</a:t>
            </a:fld>
            <a:endParaRPr lang="en-US"/>
          </a:p>
        </p:txBody>
      </p:sp>
    </p:spTree>
    <p:extLst>
      <p:ext uri="{BB962C8B-B14F-4D97-AF65-F5344CB8AC3E}">
        <p14:creationId xmlns:p14="http://schemas.microsoft.com/office/powerpoint/2010/main" val="219325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30</a:t>
            </a:fld>
            <a:endParaRPr lang="en-US"/>
          </a:p>
        </p:txBody>
      </p:sp>
    </p:spTree>
    <p:extLst>
      <p:ext uri="{BB962C8B-B14F-4D97-AF65-F5344CB8AC3E}">
        <p14:creationId xmlns:p14="http://schemas.microsoft.com/office/powerpoint/2010/main" val="129106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From </a:t>
            </a:r>
            <a:r>
              <a:rPr lang="en-US" dirty="0" err="1"/>
              <a:t>PITstop</a:t>
            </a:r>
            <a:r>
              <a:rPr lang="en-US" dirty="0"/>
              <a:t> Course Resources (</a:t>
            </a:r>
            <a:r>
              <a:rPr lang="en-US" dirty="0" err="1"/>
              <a:t>pitstopdiabetes.co.uk</a:t>
            </a:r>
            <a:r>
              <a:rPr lang="en-US" dirty="0"/>
              <a:t>)</a:t>
            </a:r>
          </a:p>
        </p:txBody>
      </p:sp>
      <p:sp>
        <p:nvSpPr>
          <p:cNvPr id="4" name="Slide Number Placeholder 3"/>
          <p:cNvSpPr>
            <a:spLocks noGrp="1"/>
          </p:cNvSpPr>
          <p:nvPr>
            <p:ph type="sldNum" sz="quarter" idx="5"/>
          </p:nvPr>
        </p:nvSpPr>
        <p:spPr/>
        <p:txBody>
          <a:bodyPr/>
          <a:lstStyle/>
          <a:p>
            <a:fld id="{66D82556-6AB5-3245-B558-753DE8302048}" type="slidenum">
              <a:rPr lang="en-US" smtClean="0"/>
              <a:t>31</a:t>
            </a:fld>
            <a:endParaRPr lang="en-US"/>
          </a:p>
        </p:txBody>
      </p:sp>
    </p:spTree>
    <p:extLst>
      <p:ext uri="{BB962C8B-B14F-4D97-AF65-F5344CB8AC3E}">
        <p14:creationId xmlns:p14="http://schemas.microsoft.com/office/powerpoint/2010/main" val="3121854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Taken From </a:t>
            </a:r>
            <a:r>
              <a:rPr lang="en-US" dirty="0" err="1"/>
              <a:t>PITstop</a:t>
            </a:r>
            <a:r>
              <a:rPr lang="en-US" dirty="0"/>
              <a:t> Course Resources (</a:t>
            </a:r>
            <a:r>
              <a:rPr lang="en-US" dirty="0" err="1"/>
              <a:t>pitstopdiabetes.co.uk</a:t>
            </a:r>
            <a:r>
              <a:rPr lang="en-US" dirty="0"/>
              <a: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32</a:t>
            </a:fld>
            <a:endParaRPr lang="en-US"/>
          </a:p>
        </p:txBody>
      </p:sp>
    </p:spTree>
    <p:extLst>
      <p:ext uri="{BB962C8B-B14F-4D97-AF65-F5344CB8AC3E}">
        <p14:creationId xmlns:p14="http://schemas.microsoft.com/office/powerpoint/2010/main" val="20099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Taken From </a:t>
            </a:r>
            <a:r>
              <a:rPr lang="en-US" dirty="0" err="1"/>
              <a:t>PITstop</a:t>
            </a:r>
            <a:r>
              <a:rPr lang="en-US" dirty="0"/>
              <a:t> Course Resources (</a:t>
            </a:r>
            <a:r>
              <a:rPr lang="en-US" dirty="0" err="1"/>
              <a:t>pitstopdiabetes.co.uk</a:t>
            </a:r>
            <a:r>
              <a:rPr lang="en-US" dirty="0"/>
              <a: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33</a:t>
            </a:fld>
            <a:endParaRPr lang="en-US"/>
          </a:p>
        </p:txBody>
      </p:sp>
    </p:spTree>
    <p:extLst>
      <p:ext uri="{BB962C8B-B14F-4D97-AF65-F5344CB8AC3E}">
        <p14:creationId xmlns:p14="http://schemas.microsoft.com/office/powerpoint/2010/main" val="3927181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Taken From </a:t>
            </a:r>
            <a:r>
              <a:rPr lang="en-US" dirty="0" err="1"/>
              <a:t>PITstop</a:t>
            </a:r>
            <a:r>
              <a:rPr lang="en-US" dirty="0"/>
              <a:t> Course Resources (</a:t>
            </a:r>
            <a:r>
              <a:rPr lang="en-US" dirty="0" err="1"/>
              <a:t>pitstopdiabetes.co.uk</a:t>
            </a:r>
            <a:r>
              <a:rPr lang="en-US" dirty="0"/>
              <a: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34</a:t>
            </a:fld>
            <a:endParaRPr lang="en-US"/>
          </a:p>
        </p:txBody>
      </p:sp>
    </p:spTree>
    <p:extLst>
      <p:ext uri="{BB962C8B-B14F-4D97-AF65-F5344CB8AC3E}">
        <p14:creationId xmlns:p14="http://schemas.microsoft.com/office/powerpoint/2010/main" val="3471539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37</a:t>
            </a:fld>
            <a:endParaRPr lang="en-US"/>
          </a:p>
        </p:txBody>
      </p:sp>
    </p:spTree>
    <p:extLst>
      <p:ext uri="{BB962C8B-B14F-4D97-AF65-F5344CB8AC3E}">
        <p14:creationId xmlns:p14="http://schemas.microsoft.com/office/powerpoint/2010/main" val="288500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him a target BM and ask to titrate the insulin by 2 units every 3 days. </a:t>
            </a:r>
          </a:p>
          <a:p>
            <a:r>
              <a:rPr lang="en-US" dirty="0" err="1"/>
              <a:t>Hypoglycaemia</a:t>
            </a:r>
            <a:r>
              <a:rPr lang="en-US" dirty="0"/>
              <a:t> – reduce insulin 20%</a:t>
            </a:r>
          </a:p>
        </p:txBody>
      </p:sp>
      <p:sp>
        <p:nvSpPr>
          <p:cNvPr id="4" name="Slide Number Placeholder 3"/>
          <p:cNvSpPr>
            <a:spLocks noGrp="1"/>
          </p:cNvSpPr>
          <p:nvPr>
            <p:ph type="sldNum" sz="quarter" idx="5"/>
          </p:nvPr>
        </p:nvSpPr>
        <p:spPr/>
        <p:txBody>
          <a:bodyPr/>
          <a:lstStyle/>
          <a:p>
            <a:fld id="{66D82556-6AB5-3245-B558-753DE8302048}" type="slidenum">
              <a:rPr lang="en-US" smtClean="0"/>
              <a:t>38</a:t>
            </a:fld>
            <a:endParaRPr lang="en-US"/>
          </a:p>
        </p:txBody>
      </p:sp>
    </p:spTree>
    <p:extLst>
      <p:ext uri="{BB962C8B-B14F-4D97-AF65-F5344CB8AC3E}">
        <p14:creationId xmlns:p14="http://schemas.microsoft.com/office/powerpoint/2010/main" val="70123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a:t>
            </a:fld>
            <a:endParaRPr lang="en-US"/>
          </a:p>
        </p:txBody>
      </p:sp>
    </p:spTree>
    <p:extLst>
      <p:ext uri="{BB962C8B-B14F-4D97-AF65-F5344CB8AC3E}">
        <p14:creationId xmlns:p14="http://schemas.microsoft.com/office/powerpoint/2010/main" val="3361588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39</a:t>
            </a:fld>
            <a:endParaRPr lang="en-US"/>
          </a:p>
        </p:txBody>
      </p:sp>
    </p:spTree>
    <p:extLst>
      <p:ext uri="{BB962C8B-B14F-4D97-AF65-F5344CB8AC3E}">
        <p14:creationId xmlns:p14="http://schemas.microsoft.com/office/powerpoint/2010/main" val="194715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40</a:t>
            </a:fld>
            <a:endParaRPr lang="en-US"/>
          </a:p>
        </p:txBody>
      </p:sp>
    </p:spTree>
    <p:extLst>
      <p:ext uri="{BB962C8B-B14F-4D97-AF65-F5344CB8AC3E}">
        <p14:creationId xmlns:p14="http://schemas.microsoft.com/office/powerpoint/2010/main" val="1756334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41</a:t>
            </a:fld>
            <a:endParaRPr lang="en-US"/>
          </a:p>
        </p:txBody>
      </p:sp>
    </p:spTree>
    <p:extLst>
      <p:ext uri="{BB962C8B-B14F-4D97-AF65-F5344CB8AC3E}">
        <p14:creationId xmlns:p14="http://schemas.microsoft.com/office/powerpoint/2010/main" val="154273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requiring , apply group 2 </a:t>
            </a:r>
          </a:p>
          <a:p>
            <a:r>
              <a:rPr lang="en-US" dirty="0"/>
              <a:t>How to persuade him – will not be able to drive if visual acuity problem , </a:t>
            </a:r>
          </a:p>
          <a:p>
            <a:r>
              <a:rPr lang="en-US" dirty="0"/>
              <a:t>Whereas can drive with insulin , as long as no </a:t>
            </a:r>
            <a:r>
              <a:rPr lang="en-US" dirty="0" err="1"/>
              <a:t>hypoglycaemia</a:t>
            </a:r>
            <a:r>
              <a:rPr lang="en-US" dirty="0"/>
              <a:t> </a:t>
            </a:r>
          </a:p>
          <a:p>
            <a:endParaRPr lang="en-US" dirty="0"/>
          </a:p>
          <a:p>
            <a:r>
              <a:rPr lang="en-US" dirty="0"/>
              <a:t>Neuropathy – can he feel the pedal </a:t>
            </a:r>
          </a:p>
          <a:p>
            <a:endParaRPr lang="en-US" dirty="0"/>
          </a:p>
          <a:p>
            <a:r>
              <a:rPr lang="en-US" dirty="0"/>
              <a:t>SGLT2 not recommended as </a:t>
            </a:r>
            <a:r>
              <a:rPr lang="en-US" dirty="0" err="1"/>
              <a:t>insulinopenic</a:t>
            </a:r>
            <a:r>
              <a:rPr lang="en-US" dirty="0"/>
              <a:t> – normal body weight, low insulin reserve, high hba1c </a:t>
            </a:r>
          </a:p>
          <a:p>
            <a:endParaRPr lang="en-US" dirty="0"/>
          </a:p>
          <a:p>
            <a:r>
              <a:rPr lang="en-US" dirty="0"/>
              <a:t>Could try GLP1 , can be used BMI &lt;35 if insulin would have significant occupational implications, sitagliptin would need to be discontinued</a:t>
            </a:r>
          </a:p>
          <a:p>
            <a:endParaRPr lang="en-US" dirty="0"/>
          </a:p>
          <a:p>
            <a:r>
              <a:rPr lang="en-US" dirty="0"/>
              <a:t>If he refuses insulin after being informed of the risks of long-term health problems ask him to sign a </a:t>
            </a:r>
            <a:r>
              <a:rPr lang="en-US" dirty="0" err="1"/>
              <a:t>decleration</a:t>
            </a:r>
            <a:r>
              <a:rPr lang="en-US" dirty="0"/>
              <a:t> </a:t>
            </a:r>
          </a:p>
        </p:txBody>
      </p:sp>
      <p:sp>
        <p:nvSpPr>
          <p:cNvPr id="4" name="Slide Number Placeholder 3"/>
          <p:cNvSpPr>
            <a:spLocks noGrp="1"/>
          </p:cNvSpPr>
          <p:nvPr>
            <p:ph type="sldNum" sz="quarter" idx="5"/>
          </p:nvPr>
        </p:nvSpPr>
        <p:spPr/>
        <p:txBody>
          <a:bodyPr/>
          <a:lstStyle/>
          <a:p>
            <a:fld id="{66D82556-6AB5-3245-B558-753DE8302048}" type="slidenum">
              <a:rPr lang="en-US" smtClean="0"/>
              <a:t>43</a:t>
            </a:fld>
            <a:endParaRPr lang="en-US"/>
          </a:p>
        </p:txBody>
      </p:sp>
    </p:spTree>
    <p:extLst>
      <p:ext uri="{BB962C8B-B14F-4D97-AF65-F5344CB8AC3E}">
        <p14:creationId xmlns:p14="http://schemas.microsoft.com/office/powerpoint/2010/main" val="4027538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44</a:t>
            </a:fld>
            <a:endParaRPr lang="en-US"/>
          </a:p>
        </p:txBody>
      </p:sp>
    </p:spTree>
    <p:extLst>
      <p:ext uri="{BB962C8B-B14F-4D97-AF65-F5344CB8AC3E}">
        <p14:creationId xmlns:p14="http://schemas.microsoft.com/office/powerpoint/2010/main" val="3375179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rPr>
              <a:t>Agree blood testing with patient. Test before evening mealtime.</a:t>
            </a:r>
            <a:br>
              <a:rPr lang="en-GB" sz="1800" dirty="0">
                <a:effectLst/>
                <a:latin typeface="Arial" panose="020B0604020202020204" pitchFamily="34" charset="0"/>
              </a:rPr>
            </a:br>
            <a:r>
              <a:rPr lang="en-GB" sz="1800" dirty="0">
                <a:effectLst/>
                <a:latin typeface="Arial,Italic"/>
              </a:rPr>
              <a:t>If develops repeated high readings blood glucose &gt;10mmol/l on &gt;2 occasions </a:t>
            </a:r>
            <a:r>
              <a:rPr lang="en-GB" sz="1800" dirty="0">
                <a:effectLst/>
                <a:latin typeface="Arial" panose="020B0604020202020204" pitchFamily="34" charset="0"/>
              </a:rPr>
              <a:t>- -add Gliclazide 40mgs with breakfast </a:t>
            </a:r>
            <a:endParaRPr lang="en-GB" dirty="0"/>
          </a:p>
          <a:p>
            <a:r>
              <a:rPr lang="en-GB" sz="1800" dirty="0">
                <a:effectLst/>
                <a:latin typeface="Arial" panose="020B0604020202020204" pitchFamily="34" charset="0"/>
              </a:rPr>
              <a:t>Agree blood testing with </a:t>
            </a:r>
            <a:r>
              <a:rPr lang="en-GB" sz="1800" dirty="0" err="1">
                <a:effectLst/>
                <a:latin typeface="Arial" panose="020B0604020202020204" pitchFamily="34" charset="0"/>
              </a:rPr>
              <a:t>patient.Test</a:t>
            </a:r>
            <a:r>
              <a:rPr lang="en-GB" sz="1800" dirty="0">
                <a:effectLst/>
                <a:latin typeface="Arial" panose="020B0604020202020204" pitchFamily="34" charset="0"/>
              </a:rPr>
              <a:t> before evening mealtime.</a:t>
            </a:r>
            <a:br>
              <a:rPr lang="en-GB" sz="1800" dirty="0">
                <a:effectLst/>
                <a:latin typeface="Arial" panose="020B0604020202020204" pitchFamily="34" charset="0"/>
              </a:rPr>
            </a:br>
            <a:r>
              <a:rPr lang="en-GB" sz="1800" dirty="0">
                <a:effectLst/>
                <a:latin typeface="Arial,Italic"/>
              </a:rPr>
              <a:t>If develops repeated high readings blood glucose &gt;10mmol/l on &gt;2 occasions </a:t>
            </a:r>
            <a:r>
              <a:rPr lang="en-GB" sz="1800" dirty="0">
                <a:effectLst/>
                <a:latin typeface="Arial" panose="020B0604020202020204" pitchFamily="34" charset="0"/>
              </a:rPr>
              <a:t>- -add Gliclazide 40mgs with breakfast </a:t>
            </a:r>
            <a:endParaRPr lang="en-GB" dirty="0"/>
          </a:p>
          <a:p>
            <a:r>
              <a:rPr lang="en-GB" sz="1800" dirty="0">
                <a:effectLst/>
                <a:latin typeface="Arial,Bold"/>
              </a:rPr>
              <a:t>Assuming no hypoglycaemia symptoms: </a:t>
            </a:r>
            <a:endParaRPr lang="en-GB" dirty="0">
              <a:effectLst/>
            </a:endParaRPr>
          </a:p>
          <a:p>
            <a:r>
              <a:rPr lang="en-GB" sz="1800" dirty="0">
                <a:effectLst/>
                <a:latin typeface="Arial" panose="020B0604020202020204" pitchFamily="34" charset="0"/>
              </a:rPr>
              <a:t>Increase dose of Gliclazide in 40mg increments every 2-3 morning’s if needed, giving up to 240 mg in morning dose.(other SU – please ask for advice </a:t>
            </a:r>
            <a:endParaRPr lang="en-GB" dirty="0">
              <a:effectLst/>
            </a:endParaRPr>
          </a:p>
          <a:p>
            <a:r>
              <a:rPr lang="en-GB" sz="1800" dirty="0">
                <a:effectLst/>
                <a:latin typeface="Arial,BoldItalic"/>
              </a:rPr>
              <a:t>Aim for blood glucose 7 mmol/l before evening meal when only on morning dose.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47</a:t>
            </a:fld>
            <a:endParaRPr lang="en-US"/>
          </a:p>
        </p:txBody>
      </p:sp>
    </p:spTree>
    <p:extLst>
      <p:ext uri="{BB962C8B-B14F-4D97-AF65-F5344CB8AC3E}">
        <p14:creationId xmlns:p14="http://schemas.microsoft.com/office/powerpoint/2010/main" val="4178870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48</a:t>
            </a:fld>
            <a:endParaRPr lang="en-US"/>
          </a:p>
        </p:txBody>
      </p:sp>
    </p:spTree>
    <p:extLst>
      <p:ext uri="{BB962C8B-B14F-4D97-AF65-F5344CB8AC3E}">
        <p14:creationId xmlns:p14="http://schemas.microsoft.com/office/powerpoint/2010/main" val="3353516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u="none" strike="noStrike" dirty="0">
                <a:solidFill>
                  <a:srgbClr val="000000"/>
                </a:solidFill>
                <a:effectLst/>
                <a:latin typeface="InterFace"/>
              </a:rPr>
              <a:t>Never stop insulin or reduce it, even if not eating </a:t>
            </a:r>
            <a:endParaRPr lang="en-GB" b="0" i="0" u="none" strike="noStrike" dirty="0">
              <a:solidFill>
                <a:srgbClr val="000000"/>
              </a:solidFill>
              <a:effectLst/>
              <a:latin typeface="InterFace"/>
            </a:endParaRPr>
          </a:p>
          <a:p>
            <a:pPr algn="l"/>
            <a:r>
              <a:rPr lang="en-GB" b="0" i="0" u="none" strike="noStrike" dirty="0">
                <a:solidFill>
                  <a:srgbClr val="000000"/>
                </a:solidFill>
                <a:effectLst/>
                <a:latin typeface="InterFace"/>
              </a:rPr>
              <a:t>When patients who take insulin are unwell they need to be aware of the sick day rules. You should tell them to:</a:t>
            </a:r>
          </a:p>
          <a:p>
            <a:pPr algn="l">
              <a:buFont typeface="Arial" panose="020B0604020202020204" pitchFamily="34" charset="0"/>
              <a:buChar char="•"/>
            </a:pPr>
            <a:r>
              <a:rPr lang="en-GB" b="0" i="0" u="none" strike="noStrike" dirty="0">
                <a:solidFill>
                  <a:srgbClr val="000000"/>
                </a:solidFill>
                <a:effectLst/>
                <a:latin typeface="InterFace"/>
              </a:rPr>
              <a:t>Never stop taking insulin or reduce it, even if not eating. There may be a need to increase the dose</a:t>
            </a:r>
          </a:p>
          <a:p>
            <a:pPr algn="l">
              <a:buFont typeface="Arial" panose="020B0604020202020204" pitchFamily="34" charset="0"/>
              <a:buChar char="•"/>
            </a:pPr>
            <a:r>
              <a:rPr lang="en-GB" b="0" i="0" u="none" strike="noStrike" dirty="0">
                <a:solidFill>
                  <a:srgbClr val="000000"/>
                </a:solidFill>
                <a:effectLst/>
                <a:latin typeface="InterFace"/>
              </a:rPr>
              <a:t>Test blood glucose more often (at least every four hours, including during the night)</a:t>
            </a:r>
          </a:p>
          <a:p>
            <a:pPr algn="l">
              <a:buFont typeface="Arial" panose="020B0604020202020204" pitchFamily="34" charset="0"/>
              <a:buChar char="•"/>
            </a:pPr>
            <a:r>
              <a:rPr lang="en-GB" b="0" i="0" u="none" strike="noStrike" dirty="0">
                <a:solidFill>
                  <a:srgbClr val="000000"/>
                </a:solidFill>
                <a:effectLst/>
                <a:latin typeface="InterFace"/>
              </a:rPr>
              <a:t>Drink lots of fluids to prevent dehydration</a:t>
            </a:r>
          </a:p>
          <a:p>
            <a:pPr algn="l">
              <a:buFont typeface="Arial" panose="020B0604020202020204" pitchFamily="34" charset="0"/>
              <a:buChar char="•"/>
            </a:pPr>
            <a:r>
              <a:rPr lang="en-GB" b="0" i="0" u="none" strike="noStrike" dirty="0">
                <a:solidFill>
                  <a:srgbClr val="000000"/>
                </a:solidFill>
                <a:effectLst/>
                <a:latin typeface="InterFace"/>
              </a:rPr>
              <a:t>Replace normal meals with carbohydrate drinks if necessary</a:t>
            </a:r>
          </a:p>
          <a:p>
            <a:pPr algn="l">
              <a:buFont typeface="Arial" panose="020B0604020202020204" pitchFamily="34" charset="0"/>
              <a:buChar char="•"/>
            </a:pPr>
            <a:r>
              <a:rPr lang="en-GB" b="0" i="0" u="none" strike="noStrike" dirty="0">
                <a:solidFill>
                  <a:srgbClr val="000000"/>
                </a:solidFill>
                <a:effectLst/>
                <a:latin typeface="InterFace"/>
              </a:rPr>
              <a:t>If your blood glucose level is 15 mmol/L or more (or 13 mmol/L if you use an insulin pump), test urine/blood for ketones</a:t>
            </a:r>
          </a:p>
          <a:p>
            <a:pPr algn="l">
              <a:buFont typeface="Arial" panose="020B0604020202020204" pitchFamily="34" charset="0"/>
              <a:buChar char="•"/>
            </a:pPr>
            <a:r>
              <a:rPr lang="en-GB" b="0" i="0" u="none" strike="noStrike" dirty="0">
                <a:solidFill>
                  <a:srgbClr val="000000"/>
                </a:solidFill>
                <a:effectLst/>
                <a:latin typeface="InterFace"/>
              </a:rPr>
              <a:t>Seek medical advice if you develop vomiting or are unsure what to do.</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49</a:t>
            </a:fld>
            <a:endParaRPr lang="en-US"/>
          </a:p>
        </p:txBody>
      </p:sp>
    </p:spTree>
    <p:extLst>
      <p:ext uri="{BB962C8B-B14F-4D97-AF65-F5344CB8AC3E}">
        <p14:creationId xmlns:p14="http://schemas.microsoft.com/office/powerpoint/2010/main" val="4255477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51</a:t>
            </a:fld>
            <a:endParaRPr lang="en-US"/>
          </a:p>
        </p:txBody>
      </p:sp>
    </p:spTree>
    <p:extLst>
      <p:ext uri="{BB962C8B-B14F-4D97-AF65-F5344CB8AC3E}">
        <p14:creationId xmlns:p14="http://schemas.microsoft.com/office/powerpoint/2010/main" val="1625739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your blood glucose levels are dropping down to 4 mmol/L or less, reduce your insulin dose by 10% </a:t>
            </a:r>
            <a:endParaRPr lang="en-GB" dirty="0"/>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52</a:t>
            </a:fld>
            <a:endParaRPr lang="en-US"/>
          </a:p>
        </p:txBody>
      </p:sp>
    </p:spTree>
    <p:extLst>
      <p:ext uri="{BB962C8B-B14F-4D97-AF65-F5344CB8AC3E}">
        <p14:creationId xmlns:p14="http://schemas.microsoft.com/office/powerpoint/2010/main" val="1245321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6</a:t>
            </a:fld>
            <a:endParaRPr lang="en-US"/>
          </a:p>
        </p:txBody>
      </p:sp>
    </p:spTree>
    <p:extLst>
      <p:ext uri="{BB962C8B-B14F-4D97-AF65-F5344CB8AC3E}">
        <p14:creationId xmlns:p14="http://schemas.microsoft.com/office/powerpoint/2010/main" val="2943674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53</a:t>
            </a:fld>
            <a:endParaRPr lang="en-US"/>
          </a:p>
        </p:txBody>
      </p:sp>
    </p:spTree>
    <p:extLst>
      <p:ext uri="{BB962C8B-B14F-4D97-AF65-F5344CB8AC3E}">
        <p14:creationId xmlns:p14="http://schemas.microsoft.com/office/powerpoint/2010/main" val="977664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54</a:t>
            </a:fld>
            <a:endParaRPr lang="en-US"/>
          </a:p>
        </p:txBody>
      </p:sp>
    </p:spTree>
    <p:extLst>
      <p:ext uri="{BB962C8B-B14F-4D97-AF65-F5344CB8AC3E}">
        <p14:creationId xmlns:p14="http://schemas.microsoft.com/office/powerpoint/2010/main" val="3395793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gliflozin, increase amlodipine 10mg, reduce/ stop gliclazide, add a statin 20mg</a:t>
            </a:r>
          </a:p>
        </p:txBody>
      </p:sp>
      <p:sp>
        <p:nvSpPr>
          <p:cNvPr id="4" name="Slide Number Placeholder 3"/>
          <p:cNvSpPr>
            <a:spLocks noGrp="1"/>
          </p:cNvSpPr>
          <p:nvPr>
            <p:ph type="sldNum" sz="quarter" idx="5"/>
          </p:nvPr>
        </p:nvSpPr>
        <p:spPr/>
        <p:txBody>
          <a:bodyPr/>
          <a:lstStyle/>
          <a:p>
            <a:fld id="{66D82556-6AB5-3245-B558-753DE8302048}" type="slidenum">
              <a:rPr lang="en-US" smtClean="0"/>
              <a:t>55</a:t>
            </a:fld>
            <a:endParaRPr lang="en-US"/>
          </a:p>
        </p:txBody>
      </p:sp>
    </p:spTree>
    <p:extLst>
      <p:ext uri="{BB962C8B-B14F-4D97-AF65-F5344CB8AC3E}">
        <p14:creationId xmlns:p14="http://schemas.microsoft.com/office/powerpoint/2010/main" val="2395381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SGLT2I if the ACR &gt; 30</a:t>
            </a:r>
          </a:p>
        </p:txBody>
      </p:sp>
      <p:sp>
        <p:nvSpPr>
          <p:cNvPr id="4" name="Slide Number Placeholder 3"/>
          <p:cNvSpPr>
            <a:spLocks noGrp="1"/>
          </p:cNvSpPr>
          <p:nvPr>
            <p:ph type="sldNum" sz="quarter" idx="5"/>
          </p:nvPr>
        </p:nvSpPr>
        <p:spPr/>
        <p:txBody>
          <a:bodyPr/>
          <a:lstStyle/>
          <a:p>
            <a:fld id="{66D82556-6AB5-3245-B558-753DE8302048}" type="slidenum">
              <a:rPr lang="en-US" smtClean="0"/>
              <a:t>58</a:t>
            </a:fld>
            <a:endParaRPr lang="en-US"/>
          </a:p>
        </p:txBody>
      </p:sp>
    </p:spTree>
    <p:extLst>
      <p:ext uri="{BB962C8B-B14F-4D97-AF65-F5344CB8AC3E}">
        <p14:creationId xmlns:p14="http://schemas.microsoft.com/office/powerpoint/2010/main" val="3049578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a:solidFill>
                  <a:schemeClr val="tx1"/>
                </a:solidFill>
                <a:effectLst/>
                <a:latin typeface="+mn-lt"/>
                <a:ea typeface="+mn-ea"/>
                <a:cs typeface="+mn-cs"/>
              </a:rPr>
              <a:t>Charcot’s Joint (aka Charcot’s osteoarthropathy </a:t>
            </a:r>
            <a:r>
              <a:rPr lang="en-GB" sz="1200" b="0" i="1" u="none" strike="noStrike" kern="1200" dirty="0">
                <a:solidFill>
                  <a:schemeClr val="tx1"/>
                </a:solidFill>
                <a:effectLst/>
                <a:latin typeface="+mn-lt"/>
                <a:ea typeface="+mn-ea"/>
                <a:cs typeface="+mn-cs"/>
              </a:rPr>
              <a:t>or </a:t>
            </a:r>
            <a:r>
              <a:rPr lang="en-GB" sz="1200" b="0" i="0" u="none" strike="noStrike" kern="1200" dirty="0">
                <a:solidFill>
                  <a:schemeClr val="tx1"/>
                </a:solidFill>
                <a:effectLst/>
                <a:latin typeface="+mn-lt"/>
                <a:ea typeface="+mn-ea"/>
                <a:cs typeface="+mn-cs"/>
              </a:rPr>
              <a:t>Charcot’s neuroarthropathy) is most commonly seen as a complication of </a:t>
            </a:r>
            <a:r>
              <a:rPr lang="en-GB" sz="1200" b="0" i="0" u="none" strike="noStrike" kern="1200" dirty="0">
                <a:solidFill>
                  <a:schemeClr val="tx1"/>
                </a:solidFill>
                <a:effectLst/>
                <a:latin typeface="+mn-lt"/>
                <a:ea typeface="+mn-ea"/>
                <a:cs typeface="+mn-cs"/>
                <a:hlinkClick r:id="rId3"/>
              </a:rPr>
              <a:t>diabetes</a:t>
            </a:r>
            <a:r>
              <a:rPr lang="en-GB" sz="1200" b="0" i="0" u="none" strike="noStrike" kern="1200" dirty="0">
                <a:solidFill>
                  <a:schemeClr val="tx1"/>
                </a:solidFill>
                <a:effectLst/>
                <a:latin typeface="+mn-lt"/>
                <a:ea typeface="+mn-ea"/>
                <a:cs typeface="+mn-cs"/>
              </a:rPr>
              <a:t>, but is also sometimes seen with </a:t>
            </a:r>
            <a:r>
              <a:rPr lang="en-GB" sz="1200" b="0" i="0" u="none" strike="noStrike" kern="1200" dirty="0">
                <a:solidFill>
                  <a:schemeClr val="tx1"/>
                </a:solidFill>
                <a:effectLst/>
                <a:latin typeface="+mn-lt"/>
                <a:ea typeface="+mn-ea"/>
                <a:cs typeface="+mn-cs"/>
                <a:hlinkClick r:id="rId4"/>
              </a:rPr>
              <a:t>syphilis</a:t>
            </a:r>
            <a:r>
              <a:rPr lang="en-GB" sz="1200" b="0" i="0" u="none" strike="noStrike" kern="1200" dirty="0">
                <a:solidFill>
                  <a:schemeClr val="tx1"/>
                </a:solidFill>
                <a:effectLst/>
                <a:latin typeface="+mn-lt"/>
                <a:ea typeface="+mn-ea"/>
                <a:cs typeface="+mn-cs"/>
              </a:rPr>
              <a:t>. It is the result of peripheral neuropathy.</a:t>
            </a:r>
          </a:p>
          <a:p>
            <a:pPr fontAlgn="base"/>
            <a:r>
              <a:rPr lang="en-GB" sz="1200" b="0" i="0" u="none" strike="noStrike" kern="1200" dirty="0">
                <a:solidFill>
                  <a:schemeClr val="tx1"/>
                </a:solidFill>
                <a:effectLst/>
                <a:latin typeface="+mn-lt"/>
                <a:ea typeface="+mn-ea"/>
                <a:cs typeface="+mn-cs"/>
              </a:rPr>
              <a:t>It results in swelling, redness and pain, typically the ankle, and sometimes involving other joints of the feet.</a:t>
            </a:r>
          </a:p>
          <a:p>
            <a:pPr fontAlgn="base"/>
            <a:r>
              <a:rPr lang="en-GB" sz="1200" b="0" i="0" u="none" strike="noStrike" kern="1200" dirty="0">
                <a:solidFill>
                  <a:schemeClr val="tx1"/>
                </a:solidFill>
                <a:effectLst/>
                <a:latin typeface="+mn-lt"/>
                <a:ea typeface="+mn-ea"/>
                <a:cs typeface="+mn-cs"/>
              </a:rPr>
              <a:t>It can cause gross structural deformities, skin ulceration and may result in lower limb amputation. The onset of often insidious, and diagnosis frequently missed. It may be mistaken for cellulitis, gout or DVT or any other cause of lower limb pain, welling and redness.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60</a:t>
            </a:fld>
            <a:endParaRPr lang="en-US"/>
          </a:p>
        </p:txBody>
      </p:sp>
    </p:spTree>
    <p:extLst>
      <p:ext uri="{BB962C8B-B14F-4D97-AF65-F5344CB8AC3E}">
        <p14:creationId xmlns:p14="http://schemas.microsoft.com/office/powerpoint/2010/main" val="2484496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worry is that the ulcer becomes infected, and this may progress to osteomyelitis (bone infection) and sepsis that require amputation.</a:t>
            </a:r>
          </a:p>
          <a:p>
            <a:r>
              <a:rPr lang="en-GB" sz="1200" b="0" i="0" u="none" strike="noStrike" kern="1200" dirty="0">
                <a:solidFill>
                  <a:schemeClr val="tx1"/>
                </a:solidFill>
                <a:effectLst/>
                <a:latin typeface="+mn-lt"/>
                <a:ea typeface="+mn-ea"/>
                <a:cs typeface="+mn-cs"/>
              </a:rPr>
              <a:t>Foot ulceration is the most common complication of diabetes leading to hospital admission in the UK, accounting for around half of all foot amputations. There is a strong association between foot ulceration and mortality, with a 10% risk of death within one year of developing a foot ulcer. Following a major amputation, only around 50% will be alive after 2 years.</a:t>
            </a:r>
            <a:r>
              <a:rPr lang="en-GB" sz="1200" b="1" i="0" u="none" strike="noStrike" kern="1200" baseline="30000" dirty="0">
                <a:solidFill>
                  <a:schemeClr val="tx1"/>
                </a:solidFill>
                <a:effectLst/>
                <a:latin typeface="+mn-lt"/>
                <a:ea typeface="+mn-ea"/>
                <a:cs typeface="+mn-cs"/>
              </a:rPr>
              <a:t>2</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Apart from the personal suffering, foot ulcers in individuals with diabetes and their complications are estimated to cost the NHS approximately £1bn per year – 0.8% of the total NHS budget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61</a:t>
            </a:fld>
            <a:endParaRPr lang="en-US"/>
          </a:p>
        </p:txBody>
      </p:sp>
    </p:spTree>
    <p:extLst>
      <p:ext uri="{BB962C8B-B14F-4D97-AF65-F5344CB8AC3E}">
        <p14:creationId xmlns:p14="http://schemas.microsoft.com/office/powerpoint/2010/main" val="2078607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65</a:t>
            </a:fld>
            <a:endParaRPr lang="en-US"/>
          </a:p>
        </p:txBody>
      </p:sp>
    </p:spTree>
    <p:extLst>
      <p:ext uri="{BB962C8B-B14F-4D97-AF65-F5344CB8AC3E}">
        <p14:creationId xmlns:p14="http://schemas.microsoft.com/office/powerpoint/2010/main" val="1048767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autonomic neuropathy – May have a silent MI, Decreased sweating, resting raised heart rate, Postural Hypotension, NICE advises standing BP to diagnose and monitor HTN</a:t>
            </a:r>
          </a:p>
          <a:p>
            <a:r>
              <a:rPr lang="en-US" dirty="0"/>
              <a:t>Bladder dysfunction – slow or incomplete bladder </a:t>
            </a:r>
            <a:r>
              <a:rPr lang="en-US" dirty="0" err="1"/>
              <a:t>emtyping</a:t>
            </a:r>
            <a:r>
              <a:rPr lang="en-US" dirty="0"/>
              <a:t> , UTIs, stress and urge incontinence</a:t>
            </a:r>
          </a:p>
          <a:p>
            <a:r>
              <a:rPr lang="en-US" dirty="0"/>
              <a:t>Sudomotor dysfunction – dryness of skin and feet</a:t>
            </a:r>
          </a:p>
          <a:p>
            <a:r>
              <a:rPr lang="en-US" dirty="0"/>
              <a:t>Gustatory sweating during or immediately after eating – patients may feel embarrassed </a:t>
            </a:r>
          </a:p>
          <a:p>
            <a:r>
              <a:rPr lang="en-GB" sz="1200" b="0" i="0" u="none" strike="noStrike" kern="1200" dirty="0">
                <a:solidFill>
                  <a:schemeClr val="tx1"/>
                </a:solidFill>
                <a:effectLst/>
                <a:latin typeface="+mn-lt"/>
                <a:ea typeface="+mn-ea"/>
                <a:cs typeface="+mn-cs"/>
              </a:rPr>
              <a:t>Diabetic amyotrophy </a:t>
            </a:r>
            <a:r>
              <a:rPr lang="en-GB" sz="1200" b="0" i="0" u="none" strike="noStrike" kern="1200" dirty="0" err="1">
                <a:solidFill>
                  <a:schemeClr val="tx1"/>
                </a:solidFill>
                <a:effectLst/>
                <a:latin typeface="+mn-lt"/>
                <a:ea typeface="+mn-ea"/>
                <a:cs typeface="+mn-cs"/>
              </a:rPr>
              <a:t>iIt</a:t>
            </a:r>
            <a:r>
              <a:rPr lang="en-GB" sz="1200" b="0" i="0" u="none" strike="noStrike" kern="1200" dirty="0">
                <a:solidFill>
                  <a:schemeClr val="tx1"/>
                </a:solidFill>
                <a:effectLst/>
                <a:latin typeface="+mn-lt"/>
                <a:ea typeface="+mn-ea"/>
                <a:cs typeface="+mn-cs"/>
              </a:rPr>
              <a:t> affects the thighs, hips, buttocks and legs, causing pain and muscle wasting. The condition tends to go on for several months but can last up to three years. By the end of this time it usually recovers, although not always completely. During its course it may be severe enough to necessitate wheelchair use.</a:t>
            </a:r>
          </a:p>
          <a:p>
            <a:br>
              <a:rPr lang="en-GB" dirty="0"/>
            </a:br>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66</a:t>
            </a:fld>
            <a:endParaRPr lang="en-US"/>
          </a:p>
        </p:txBody>
      </p:sp>
    </p:spTree>
    <p:extLst>
      <p:ext uri="{BB962C8B-B14F-4D97-AF65-F5344CB8AC3E}">
        <p14:creationId xmlns:p14="http://schemas.microsoft.com/office/powerpoint/2010/main" val="3079369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67</a:t>
            </a:fld>
            <a:endParaRPr lang="en-US"/>
          </a:p>
        </p:txBody>
      </p:sp>
    </p:spTree>
    <p:extLst>
      <p:ext uri="{BB962C8B-B14F-4D97-AF65-F5344CB8AC3E}">
        <p14:creationId xmlns:p14="http://schemas.microsoft.com/office/powerpoint/2010/main" val="22679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Arrange repeat testing, preferably with the same test, to confirm the diagnosis. If the repeat test result is normal, arrange to monitor the person for the development of diabetes, the frequency depending on clinical judgement.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7</a:t>
            </a:fld>
            <a:endParaRPr lang="en-US"/>
          </a:p>
        </p:txBody>
      </p:sp>
    </p:spTree>
    <p:extLst>
      <p:ext uri="{BB962C8B-B14F-4D97-AF65-F5344CB8AC3E}">
        <p14:creationId xmlns:p14="http://schemas.microsoft.com/office/powerpoint/2010/main" val="284536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9</a:t>
            </a:fld>
            <a:endParaRPr lang="en-US"/>
          </a:p>
        </p:txBody>
      </p:sp>
    </p:spTree>
    <p:extLst>
      <p:ext uri="{BB962C8B-B14F-4D97-AF65-F5344CB8AC3E}">
        <p14:creationId xmlns:p14="http://schemas.microsoft.com/office/powerpoint/2010/main" val="160902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assets.publishing.service.gov.uk</a:t>
            </a:r>
            <a:r>
              <a:rPr lang="en-US" dirty="0"/>
              <a:t>/government/uploads/system/uploads/</a:t>
            </a:r>
            <a:r>
              <a:rPr lang="en-US" dirty="0" err="1"/>
              <a:t>attachment_data</a:t>
            </a:r>
            <a:r>
              <a:rPr lang="en-US" dirty="0"/>
              <a:t>/file/1054541/physical-activity-for-adults-and-older-</a:t>
            </a:r>
            <a:r>
              <a:rPr lang="en-US" dirty="0" err="1"/>
              <a:t>adults.pdf</a:t>
            </a:r>
            <a:endParaRPr lang="en-US" dirty="0"/>
          </a:p>
          <a:p>
            <a:r>
              <a:rPr lang="en-US" dirty="0" err="1"/>
              <a:t>Diabetes.co.uk</a:t>
            </a:r>
            <a:r>
              <a:rPr lang="en-US" dirty="0"/>
              <a:t> – diabetes and exercise</a:t>
            </a:r>
          </a:p>
        </p:txBody>
      </p:sp>
      <p:sp>
        <p:nvSpPr>
          <p:cNvPr id="4" name="Slide Number Placeholder 3"/>
          <p:cNvSpPr>
            <a:spLocks noGrp="1"/>
          </p:cNvSpPr>
          <p:nvPr>
            <p:ph type="sldNum" sz="quarter" idx="5"/>
          </p:nvPr>
        </p:nvSpPr>
        <p:spPr/>
        <p:txBody>
          <a:bodyPr/>
          <a:lstStyle/>
          <a:p>
            <a:fld id="{66D82556-6AB5-3245-B558-753DE8302048}" type="slidenum">
              <a:rPr lang="en-US" smtClean="0"/>
              <a:t>10</a:t>
            </a:fld>
            <a:endParaRPr lang="en-US"/>
          </a:p>
        </p:txBody>
      </p:sp>
    </p:spTree>
    <p:extLst>
      <p:ext uri="{BB962C8B-B14F-4D97-AF65-F5344CB8AC3E}">
        <p14:creationId xmlns:p14="http://schemas.microsoft.com/office/powerpoint/2010/main" val="201569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 adults with type 2 diabetes, if HbA1c levels are not adequately controlled by a single drug and rise to 58 mmol/mol (7.5%) or higher:</a:t>
            </a:r>
          </a:p>
          <a:p>
            <a:r>
              <a:rPr lang="en-GB" sz="1200" b="0" i="0" u="none" strike="noStrike" kern="1200" dirty="0">
                <a:solidFill>
                  <a:schemeClr val="tx1"/>
                </a:solidFill>
                <a:effectLst/>
                <a:latin typeface="+mn-lt"/>
                <a:ea typeface="+mn-ea"/>
                <a:cs typeface="+mn-cs"/>
              </a:rPr>
              <a:t>reinforce advice about diet, lifestyle and adherence to drug treatment </a:t>
            </a:r>
            <a:r>
              <a:rPr lang="en-GB" sz="1200" b="1" i="0" u="none" strike="noStrike" kern="1200" dirty="0">
                <a:solidFill>
                  <a:schemeClr val="tx1"/>
                </a:solidFill>
                <a:effectLst/>
                <a:latin typeface="+mn-lt"/>
                <a:ea typeface="+mn-ea"/>
                <a:cs typeface="+mn-cs"/>
              </a:rPr>
              <a:t>and</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support the person to aim for an HbA1c level of 53 mmol/mol (7.0%) </a:t>
            </a:r>
            <a:r>
              <a:rPr lang="en-GB" sz="1200" b="1" i="0" u="none" strike="noStrike" kern="1200" dirty="0">
                <a:solidFill>
                  <a:schemeClr val="tx1"/>
                </a:solidFill>
                <a:effectLst/>
                <a:latin typeface="+mn-lt"/>
                <a:ea typeface="+mn-ea"/>
                <a:cs typeface="+mn-cs"/>
              </a:rPr>
              <a:t>and</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intensify drug treatment.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11</a:t>
            </a:fld>
            <a:endParaRPr lang="en-US"/>
          </a:p>
        </p:txBody>
      </p:sp>
    </p:spTree>
    <p:extLst>
      <p:ext uri="{BB962C8B-B14F-4D97-AF65-F5344CB8AC3E}">
        <p14:creationId xmlns:p14="http://schemas.microsoft.com/office/powerpoint/2010/main" val="1773133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Modest benefits in MACE outcomes in patients with established cardiovascular disease</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Risk of DKA highest in patients with low beta reserve, ketogenic diet, severe dehydration, </a:t>
            </a:r>
            <a:r>
              <a:rPr lang="en-GB" dirty="0" err="1">
                <a:effectLst/>
              </a:rPr>
              <a:t>insulinopenic</a:t>
            </a:r>
            <a:r>
              <a:rPr lang="en-GB" dirty="0">
                <a:effectLst/>
              </a:rPr>
              <a:t>, excess alcohol consumption, patients who have had surgery,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Use with caution in patients with BMI &lt;25 , SA BMI &lt;23</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16</a:t>
            </a:fld>
            <a:endParaRPr lang="en-US"/>
          </a:p>
        </p:txBody>
      </p:sp>
    </p:spTree>
    <p:extLst>
      <p:ext uri="{BB962C8B-B14F-4D97-AF65-F5344CB8AC3E}">
        <p14:creationId xmlns:p14="http://schemas.microsoft.com/office/powerpoint/2010/main" val="1279332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E0E0E"/>
                </a:solidFill>
                <a:effectLst/>
                <a:latin typeface="Inter"/>
              </a:rPr>
              <a:t>Prescribe an SGLT-2 inhibitor with caution in people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E0E0E"/>
                </a:solidFill>
                <a:effectLst/>
                <a:latin typeface="Inter"/>
              </a:rPr>
              <a:t>History of foot ulcer, peripheral arterial disease, or lower limb amputation — increased risk of lower limb amputation (mainly toes) with canagliflozin. Advise to stop treatment if signs of a foot complication such as skin ulceration, discolouration, infection, or new pain/tenderness, and seek urgent medical assessment.</a:t>
            </a:r>
          </a:p>
          <a:p>
            <a:endParaRPr lang="en-US" dirty="0"/>
          </a:p>
        </p:txBody>
      </p:sp>
      <p:sp>
        <p:nvSpPr>
          <p:cNvPr id="4" name="Slide Number Placeholder 3"/>
          <p:cNvSpPr>
            <a:spLocks noGrp="1"/>
          </p:cNvSpPr>
          <p:nvPr>
            <p:ph type="sldNum" sz="quarter" idx="5"/>
          </p:nvPr>
        </p:nvSpPr>
        <p:spPr/>
        <p:txBody>
          <a:bodyPr/>
          <a:lstStyle/>
          <a:p>
            <a:fld id="{66D82556-6AB5-3245-B558-753DE8302048}" type="slidenum">
              <a:rPr lang="en-US" smtClean="0"/>
              <a:t>17</a:t>
            </a:fld>
            <a:endParaRPr lang="en-US"/>
          </a:p>
        </p:txBody>
      </p:sp>
    </p:spTree>
    <p:extLst>
      <p:ext uri="{BB962C8B-B14F-4D97-AF65-F5344CB8AC3E}">
        <p14:creationId xmlns:p14="http://schemas.microsoft.com/office/powerpoint/2010/main" val="151020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F207-B949-D940-97CA-62AF79C296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3CB444-F03E-B641-AC25-A81D73D02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11C8CB0-C050-474D-99F2-B5BDB5F3EFD7}"/>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5" name="Footer Placeholder 4">
            <a:extLst>
              <a:ext uri="{FF2B5EF4-FFF2-40B4-BE49-F238E27FC236}">
                <a16:creationId xmlns:a16="http://schemas.microsoft.com/office/drawing/2014/main" id="{1DE17569-B4A4-3C44-8A25-2A3E89944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F69F3-D730-D441-9E55-DCB7BF1CA247}"/>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326772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E5AC-F621-4543-8982-0EE142AA3C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4975A6F-1946-EA4B-AF02-55C2C10830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76E9F0-20AC-CF45-963E-9889563F7B1A}"/>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5" name="Footer Placeholder 4">
            <a:extLst>
              <a:ext uri="{FF2B5EF4-FFF2-40B4-BE49-F238E27FC236}">
                <a16:creationId xmlns:a16="http://schemas.microsoft.com/office/drawing/2014/main" id="{A9C6322B-3C25-0249-9FEE-EC5A38409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C30CC-87F8-6746-B9AB-536EEC32D6FC}"/>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122431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96445-B30C-B548-8229-AD60F4EB26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DAB40A6-0473-F64F-B9E1-133E725757A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9D4F0D-AE61-8146-A1CA-673425DA319F}"/>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5" name="Footer Placeholder 4">
            <a:extLst>
              <a:ext uri="{FF2B5EF4-FFF2-40B4-BE49-F238E27FC236}">
                <a16:creationId xmlns:a16="http://schemas.microsoft.com/office/drawing/2014/main" id="{9058BBAE-3521-E646-8907-E04200431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60C90-E3B2-9F42-91CB-D736B986C3ED}"/>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17198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5CB2-0E24-E945-81B9-C2D4D8E9087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AB16A9-E68D-1F49-B733-2ABEB90909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CEC5FC-A999-6F4C-B644-E35616FBEEE4}"/>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5" name="Footer Placeholder 4">
            <a:extLst>
              <a:ext uri="{FF2B5EF4-FFF2-40B4-BE49-F238E27FC236}">
                <a16:creationId xmlns:a16="http://schemas.microsoft.com/office/drawing/2014/main" id="{33C0C7A9-A2E0-5B43-BB74-8F09B8697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D5818-0C01-FF4E-9500-8CB3A122C5E9}"/>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544706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AF25-CCAE-4A43-A14A-9DE0C348396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AAC7F4B-11A1-144A-88DE-2286EF372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1524F7-E28F-CD4E-808B-183AF5CD0810}"/>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5" name="Footer Placeholder 4">
            <a:extLst>
              <a:ext uri="{FF2B5EF4-FFF2-40B4-BE49-F238E27FC236}">
                <a16:creationId xmlns:a16="http://schemas.microsoft.com/office/drawing/2014/main" id="{FE5C821D-FF05-E043-90CC-7D0D690CC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4BECB-D59F-4B42-9965-6791CBE16BFA}"/>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70359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25D8-6C51-DA4B-A291-133E490A5D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8F18EE-95FB-DF40-A5A6-D5960E8C8D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CDB68D2-428F-B44D-BB9A-909C1BC5EF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70A5BDA-8CA7-F142-A64B-50ED84D9B3DF}"/>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6" name="Footer Placeholder 5">
            <a:extLst>
              <a:ext uri="{FF2B5EF4-FFF2-40B4-BE49-F238E27FC236}">
                <a16:creationId xmlns:a16="http://schemas.microsoft.com/office/drawing/2014/main" id="{C0DAB5A9-C9D2-164B-A434-C05FC4FE2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D4987-3DAC-5C4F-833A-332066A04E3E}"/>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284075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C884-D628-524F-866B-259B17F6E46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7504EB-C580-5B43-87F5-F8AD8FC3C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8A733B-86B4-334F-B178-FBDFEDB212E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EDE089-F54A-224A-84CE-CFB2D3F94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FAF2BB1-A2F0-AE49-AD6E-0FC07EBF95B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FF28DC6-3E14-4F41-94A4-4BD72EA1BCCE}"/>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8" name="Footer Placeholder 7">
            <a:extLst>
              <a:ext uri="{FF2B5EF4-FFF2-40B4-BE49-F238E27FC236}">
                <a16:creationId xmlns:a16="http://schemas.microsoft.com/office/drawing/2014/main" id="{25326485-C1F3-6744-9CCF-77BBD18C7A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CEF9B9-B60B-224E-91C3-4967D094F89C}"/>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229938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15EAD-1DC3-1F47-81DD-183725B3AD9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7AAA81-B879-154A-AB8F-DDFB1BF39337}"/>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4" name="Footer Placeholder 3">
            <a:extLst>
              <a:ext uri="{FF2B5EF4-FFF2-40B4-BE49-F238E27FC236}">
                <a16:creationId xmlns:a16="http://schemas.microsoft.com/office/drawing/2014/main" id="{A3E5C021-C327-314D-96A1-950DACF61D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47CAE9-D93F-DA47-9F14-35C2A427CEA3}"/>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274235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5A21BC-E1FF-CB4C-A622-90D1FA52B8FE}"/>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3" name="Footer Placeholder 2">
            <a:extLst>
              <a:ext uri="{FF2B5EF4-FFF2-40B4-BE49-F238E27FC236}">
                <a16:creationId xmlns:a16="http://schemas.microsoft.com/office/drawing/2014/main" id="{746BC148-441D-F14A-867F-891D3022EE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71FFC6-B321-534E-8A37-F06529148D1C}"/>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2583239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C0EBA-F84F-084C-87A5-C4173C6559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ACD79C3-6C94-3C49-9A93-11BBA32D8F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3DF3A0F-FA07-B44B-8E1D-EFBB20C07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3D5921-227C-5743-ABB1-A289AB67ABBE}"/>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6" name="Footer Placeholder 5">
            <a:extLst>
              <a:ext uri="{FF2B5EF4-FFF2-40B4-BE49-F238E27FC236}">
                <a16:creationId xmlns:a16="http://schemas.microsoft.com/office/drawing/2014/main" id="{35E543C0-38B2-E143-99D6-B1FB4F42C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634B8-C97B-7A4C-A6C6-ECC830494EB2}"/>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428462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A41D-DFFE-C346-9936-AB2A3919E5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6EABF4D-FF52-714B-8666-931411BCF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DB9A6-4953-DD45-9B95-042810DD5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8973C3-D960-F642-B7D0-0A72C51D962E}"/>
              </a:ext>
            </a:extLst>
          </p:cNvPr>
          <p:cNvSpPr>
            <a:spLocks noGrp="1"/>
          </p:cNvSpPr>
          <p:nvPr>
            <p:ph type="dt" sz="half" idx="10"/>
          </p:nvPr>
        </p:nvSpPr>
        <p:spPr/>
        <p:txBody>
          <a:bodyPr/>
          <a:lstStyle/>
          <a:p>
            <a:fld id="{FBC641BE-8D28-0C42-A54C-6356A3BB49F2}" type="datetimeFigureOut">
              <a:rPr lang="en-US" smtClean="0"/>
              <a:t>3/17/24</a:t>
            </a:fld>
            <a:endParaRPr lang="en-US"/>
          </a:p>
        </p:txBody>
      </p:sp>
      <p:sp>
        <p:nvSpPr>
          <p:cNvPr id="6" name="Footer Placeholder 5">
            <a:extLst>
              <a:ext uri="{FF2B5EF4-FFF2-40B4-BE49-F238E27FC236}">
                <a16:creationId xmlns:a16="http://schemas.microsoft.com/office/drawing/2014/main" id="{7F826782-E2FE-6A4E-9927-97DE3738A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3D89-61C2-7B43-AF86-87A0EEDFC992}"/>
              </a:ext>
            </a:extLst>
          </p:cNvPr>
          <p:cNvSpPr>
            <a:spLocks noGrp="1"/>
          </p:cNvSpPr>
          <p:nvPr>
            <p:ph type="sldNum" sz="quarter" idx="12"/>
          </p:nvPr>
        </p:nvSpPr>
        <p:spPr/>
        <p:txBody>
          <a:bodyPr/>
          <a:lstStyle/>
          <a:p>
            <a:fld id="{0572BEB7-84ED-3D49-887F-1685D4E065EC}" type="slidenum">
              <a:rPr lang="en-US" smtClean="0"/>
              <a:t>‹#›</a:t>
            </a:fld>
            <a:endParaRPr lang="en-US"/>
          </a:p>
        </p:txBody>
      </p:sp>
    </p:spTree>
    <p:extLst>
      <p:ext uri="{BB962C8B-B14F-4D97-AF65-F5344CB8AC3E}">
        <p14:creationId xmlns:p14="http://schemas.microsoft.com/office/powerpoint/2010/main" val="65348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ED521-4710-D14E-9405-D0E4C9D8F6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30960B-3F4F-B849-8D32-8844E6B76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87E04E-CC9B-3C4F-9130-A0232FD15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641BE-8D28-0C42-A54C-6356A3BB49F2}" type="datetimeFigureOut">
              <a:rPr lang="en-US" smtClean="0"/>
              <a:t>3/17/24</a:t>
            </a:fld>
            <a:endParaRPr lang="en-US"/>
          </a:p>
        </p:txBody>
      </p:sp>
      <p:sp>
        <p:nvSpPr>
          <p:cNvPr id="5" name="Footer Placeholder 4">
            <a:extLst>
              <a:ext uri="{FF2B5EF4-FFF2-40B4-BE49-F238E27FC236}">
                <a16:creationId xmlns:a16="http://schemas.microsoft.com/office/drawing/2014/main" id="{CB4357AC-F071-0A4C-8A53-9BE767962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615279-4C02-6C41-9340-1CAA4536C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2BEB7-84ED-3D49-887F-1685D4E065EC}" type="slidenum">
              <a:rPr lang="en-US" smtClean="0"/>
              <a:t>‹#›</a:t>
            </a:fld>
            <a:endParaRPr lang="en-US"/>
          </a:p>
        </p:txBody>
      </p:sp>
    </p:spTree>
    <p:extLst>
      <p:ext uri="{BB962C8B-B14F-4D97-AF65-F5344CB8AC3E}">
        <p14:creationId xmlns:p14="http://schemas.microsoft.com/office/powerpoint/2010/main" val="710391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diabetes.org.uk/guide-to-diabetes/managing-your-diabetes/treating-your-diabetes/tablets-and-medication/incretin-mimeti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ice.org.uk/guidance/ng3" TargetMode="External"/><Relationship Id="rId2" Type="http://schemas.openxmlformats.org/officeDocument/2006/relationships/hyperlink" Target="http://www.gov.uk/government/publications/at-a-glanc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nice.org.uk/guidance/ng28/chapter/recommendations#insulin-glargin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nice.org.uk/guidance/ng28/chapter/recommendations#periodontitis-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gov.uk/drug-safety-update/domperidone-risks-of-cardiac-side-effect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A75D-98F7-D041-E5B9-32CE80919FDF}"/>
              </a:ext>
            </a:extLst>
          </p:cNvPr>
          <p:cNvSpPr>
            <a:spLocks noGrp="1"/>
          </p:cNvSpPr>
          <p:nvPr>
            <p:ph type="ctrTitle"/>
          </p:nvPr>
        </p:nvSpPr>
        <p:spPr>
          <a:xfrm>
            <a:off x="1524000" y="1122363"/>
            <a:ext cx="9144000" cy="1023429"/>
          </a:xfrm>
        </p:spPr>
        <p:txBody>
          <a:bodyPr>
            <a:normAutofit fontScale="90000"/>
          </a:bodyPr>
          <a:lstStyle/>
          <a:p>
            <a:r>
              <a:rPr lang="en-US" dirty="0"/>
              <a:t>PLEASE DOWNLOAD THE SLIDO APP ON YOUR SMARTPHONE</a:t>
            </a:r>
          </a:p>
        </p:txBody>
      </p:sp>
      <p:sp>
        <p:nvSpPr>
          <p:cNvPr id="3" name="Subtitle 2">
            <a:extLst>
              <a:ext uri="{FF2B5EF4-FFF2-40B4-BE49-F238E27FC236}">
                <a16:creationId xmlns:a16="http://schemas.microsoft.com/office/drawing/2014/main" id="{FB78871D-D312-893A-CE6D-EBF4531006A8}"/>
              </a:ext>
            </a:extLst>
          </p:cNvPr>
          <p:cNvSpPr>
            <a:spLocks noGrp="1"/>
          </p:cNvSpPr>
          <p:nvPr>
            <p:ph type="subTitle" idx="1"/>
          </p:nvPr>
        </p:nvSpPr>
        <p:spPr/>
        <p:txBody>
          <a:bodyPr/>
          <a:lstStyle/>
          <a:p>
            <a:endParaRPr lang="en-US" dirty="0"/>
          </a:p>
        </p:txBody>
      </p:sp>
      <p:pic>
        <p:nvPicPr>
          <p:cNvPr id="4098" name="Picture 2" descr="Slido Logo PNG vector in SVG, PDF, AI, CDR format">
            <a:extLst>
              <a:ext uri="{FF2B5EF4-FFF2-40B4-BE49-F238E27FC236}">
                <a16:creationId xmlns:a16="http://schemas.microsoft.com/office/drawing/2014/main" id="{0DC16B87-1059-BB2D-ED8F-92034DEF3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2243328"/>
            <a:ext cx="9137650" cy="288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472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1image3102336944">
            <a:extLst>
              <a:ext uri="{FF2B5EF4-FFF2-40B4-BE49-F238E27FC236}">
                <a16:creationId xmlns:a16="http://schemas.microsoft.com/office/drawing/2014/main" id="{21F48FE2-9F31-A24B-BD35-77306E259C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66425" y="432581"/>
            <a:ext cx="4232826" cy="599283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5C0F0367-91B2-2C4D-853E-6626CEAF4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921" y="795508"/>
            <a:ext cx="138430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888368C1-F61C-0644-A99B-338DDD2C8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921" y="3552776"/>
            <a:ext cx="1384300" cy="138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62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C596-E5BB-6041-BC4F-322EBCC0FF11}"/>
              </a:ext>
            </a:extLst>
          </p:cNvPr>
          <p:cNvSpPr>
            <a:spLocks noGrp="1"/>
          </p:cNvSpPr>
          <p:nvPr>
            <p:ph type="title"/>
          </p:nvPr>
        </p:nvSpPr>
        <p:spPr/>
        <p:txBody>
          <a:bodyPr/>
          <a:lstStyle/>
          <a:p>
            <a:r>
              <a:rPr lang="en-US" dirty="0"/>
              <a:t>Hba1C measurement and targets</a:t>
            </a:r>
          </a:p>
        </p:txBody>
      </p:sp>
      <p:sp>
        <p:nvSpPr>
          <p:cNvPr id="3" name="Content Placeholder 2">
            <a:extLst>
              <a:ext uri="{FF2B5EF4-FFF2-40B4-BE49-F238E27FC236}">
                <a16:creationId xmlns:a16="http://schemas.microsoft.com/office/drawing/2014/main" id="{2EC4F214-ACF6-C843-8656-9062A9710C56}"/>
              </a:ext>
            </a:extLst>
          </p:cNvPr>
          <p:cNvSpPr>
            <a:spLocks noGrp="1"/>
          </p:cNvSpPr>
          <p:nvPr>
            <p:ph idx="1"/>
          </p:nvPr>
        </p:nvSpPr>
        <p:spPr/>
        <p:txBody>
          <a:bodyPr>
            <a:normAutofit fontScale="92500"/>
          </a:bodyPr>
          <a:lstStyle/>
          <a:p>
            <a:r>
              <a:rPr lang="en-GB" dirty="0"/>
              <a:t>Measure HbA1c levels in adults with type 2 diabetes every:</a:t>
            </a:r>
          </a:p>
          <a:p>
            <a:pPr marL="0" indent="0">
              <a:buNone/>
            </a:pPr>
            <a:r>
              <a:rPr lang="en-GB" dirty="0"/>
              <a:t>- 3 to 6 months until HbA1c is stable on unchanging therapy</a:t>
            </a:r>
          </a:p>
          <a:p>
            <a:pPr marL="0" indent="0">
              <a:buNone/>
            </a:pPr>
            <a:r>
              <a:rPr lang="en-GB" dirty="0"/>
              <a:t> - 6 months once the HbA1c level and blood glucose lowering therapy are stable. </a:t>
            </a:r>
          </a:p>
          <a:p>
            <a:r>
              <a:rPr lang="en-GB" dirty="0"/>
              <a:t>Discuss and agree an individual HbA1c target with adults with type 2 diabetes </a:t>
            </a:r>
          </a:p>
          <a:p>
            <a:r>
              <a:rPr lang="en-GB" dirty="0"/>
              <a:t>Target HbA1c 48 mmol/mol when managed by lifestyle and diet, or lifestyle and diet combined with a single drug not associated with hypoglycaemia</a:t>
            </a:r>
          </a:p>
          <a:p>
            <a:r>
              <a:rPr lang="en-GB" dirty="0"/>
              <a:t>Target HbA1c 53 mmol/mol where patient is on more than one drug and the Hba1C rises above 58 mmol/mol</a:t>
            </a:r>
          </a:p>
          <a:p>
            <a:endParaRPr lang="en-US" dirty="0"/>
          </a:p>
        </p:txBody>
      </p:sp>
    </p:spTree>
    <p:extLst>
      <p:ext uri="{BB962C8B-B14F-4D97-AF65-F5344CB8AC3E}">
        <p14:creationId xmlns:p14="http://schemas.microsoft.com/office/powerpoint/2010/main" val="88111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A62C-8794-6549-AEF8-1E9264EF0B02}"/>
              </a:ext>
            </a:extLst>
          </p:cNvPr>
          <p:cNvSpPr>
            <a:spLocks noGrp="1"/>
          </p:cNvSpPr>
          <p:nvPr>
            <p:ph type="title"/>
          </p:nvPr>
        </p:nvSpPr>
        <p:spPr/>
        <p:txBody>
          <a:bodyPr/>
          <a:lstStyle/>
          <a:p>
            <a:r>
              <a:rPr lang="en-US" dirty="0"/>
              <a:t>John </a:t>
            </a:r>
          </a:p>
        </p:txBody>
      </p:sp>
      <p:sp>
        <p:nvSpPr>
          <p:cNvPr id="3" name="Content Placeholder 2">
            <a:extLst>
              <a:ext uri="{FF2B5EF4-FFF2-40B4-BE49-F238E27FC236}">
                <a16:creationId xmlns:a16="http://schemas.microsoft.com/office/drawing/2014/main" id="{A6EAEE9E-2A01-4949-A91A-B048C3754D5A}"/>
              </a:ext>
            </a:extLst>
          </p:cNvPr>
          <p:cNvSpPr>
            <a:spLocks noGrp="1"/>
          </p:cNvSpPr>
          <p:nvPr>
            <p:ph idx="1"/>
          </p:nvPr>
        </p:nvSpPr>
        <p:spPr/>
        <p:txBody>
          <a:bodyPr/>
          <a:lstStyle/>
          <a:p>
            <a:r>
              <a:rPr lang="en-US" dirty="0"/>
              <a:t>51 year old </a:t>
            </a:r>
          </a:p>
          <a:p>
            <a:r>
              <a:rPr lang="en-US" dirty="0"/>
              <a:t>Type 2 Diabetes diagnosed 2 years ago</a:t>
            </a:r>
          </a:p>
          <a:p>
            <a:r>
              <a:rPr lang="en-US" dirty="0"/>
              <a:t>Hx of Myocardial infarction, smoker 10/day </a:t>
            </a:r>
          </a:p>
          <a:p>
            <a:r>
              <a:rPr lang="en-US" dirty="0"/>
              <a:t>On ramipril 2.5mg, bisoprolol 2.5mg, Aspirin 75mg, Atorvastatin 80mg, metformin 500mg twice a day</a:t>
            </a:r>
          </a:p>
          <a:p>
            <a:r>
              <a:rPr lang="en-US" dirty="0"/>
              <a:t>Current Hba1C 62, </a:t>
            </a:r>
          </a:p>
          <a:p>
            <a:r>
              <a:rPr lang="en-US" dirty="0"/>
              <a:t>6 months ago Hba1c was 60</a:t>
            </a:r>
          </a:p>
          <a:p>
            <a:r>
              <a:rPr lang="en-US" dirty="0"/>
              <a:t>BMI 34</a:t>
            </a:r>
          </a:p>
        </p:txBody>
      </p:sp>
    </p:spTree>
    <p:extLst>
      <p:ext uri="{BB962C8B-B14F-4D97-AF65-F5344CB8AC3E}">
        <p14:creationId xmlns:p14="http://schemas.microsoft.com/office/powerpoint/2010/main" val="70305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Content Placeholder 172">
            <a:extLst>
              <a:ext uri="{FF2B5EF4-FFF2-40B4-BE49-F238E27FC236}">
                <a16:creationId xmlns:a16="http://schemas.microsoft.com/office/drawing/2014/main" id="{6B0AF004-0596-CF44-A049-97BA81F355A1}"/>
              </a:ext>
            </a:extLst>
          </p:cNvPr>
          <p:cNvPicPr>
            <a:picLocks noGrp="1" noChangeAspect="1"/>
          </p:cNvPicPr>
          <p:nvPr>
            <p:ph idx="1"/>
          </p:nvPr>
        </p:nvPicPr>
        <p:blipFill>
          <a:blip r:embed="rId2"/>
          <a:stretch>
            <a:fillRect/>
          </a:stretch>
        </p:blipFill>
        <p:spPr>
          <a:xfrm>
            <a:off x="114300" y="240756"/>
            <a:ext cx="11963399" cy="6617244"/>
          </a:xfrm>
          <a:prstGeom prst="rect">
            <a:avLst/>
          </a:prstGeom>
        </p:spPr>
      </p:pic>
    </p:spTree>
    <p:extLst>
      <p:ext uri="{BB962C8B-B14F-4D97-AF65-F5344CB8AC3E}">
        <p14:creationId xmlns:p14="http://schemas.microsoft.com/office/powerpoint/2010/main" val="3223546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diagram, text&#10;&#10;Description automatically generated">
            <a:extLst>
              <a:ext uri="{FF2B5EF4-FFF2-40B4-BE49-F238E27FC236}">
                <a16:creationId xmlns:a16="http://schemas.microsoft.com/office/drawing/2014/main" id="{04DDD336-E725-9845-9A81-62A8E0EB688E}"/>
              </a:ext>
            </a:extLst>
          </p:cNvPr>
          <p:cNvPicPr>
            <a:picLocks noGrp="1" noChangeAspect="1"/>
          </p:cNvPicPr>
          <p:nvPr>
            <p:ph idx="1"/>
          </p:nvPr>
        </p:nvPicPr>
        <p:blipFill rotWithShape="1">
          <a:blip r:embed="rId2"/>
          <a:srcRect l="24574" t="6497" b="26911"/>
          <a:stretch/>
        </p:blipFill>
        <p:spPr bwMode="auto">
          <a:xfrm>
            <a:off x="1333137" y="470979"/>
            <a:ext cx="9525726" cy="59160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452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00AD-B76C-9E41-8F68-C76D3FD0DE3E}"/>
              </a:ext>
            </a:extLst>
          </p:cNvPr>
          <p:cNvSpPr>
            <a:spLocks noGrp="1"/>
          </p:cNvSpPr>
          <p:nvPr>
            <p:ph type="title"/>
          </p:nvPr>
        </p:nvSpPr>
        <p:spPr/>
        <p:txBody>
          <a:bodyPr/>
          <a:lstStyle/>
          <a:p>
            <a:r>
              <a:rPr lang="en-US" dirty="0"/>
              <a:t>Metformin</a:t>
            </a:r>
          </a:p>
        </p:txBody>
      </p:sp>
      <p:sp>
        <p:nvSpPr>
          <p:cNvPr id="3" name="Content Placeholder 2">
            <a:extLst>
              <a:ext uri="{FF2B5EF4-FFF2-40B4-BE49-F238E27FC236}">
                <a16:creationId xmlns:a16="http://schemas.microsoft.com/office/drawing/2014/main" id="{B643AECE-12EC-3641-9514-843AE2C6A243}"/>
              </a:ext>
            </a:extLst>
          </p:cNvPr>
          <p:cNvSpPr>
            <a:spLocks noGrp="1"/>
          </p:cNvSpPr>
          <p:nvPr>
            <p:ph idx="1"/>
          </p:nvPr>
        </p:nvSpPr>
        <p:spPr/>
        <p:txBody>
          <a:bodyPr/>
          <a:lstStyle/>
          <a:p>
            <a:r>
              <a:rPr lang="en-US" dirty="0"/>
              <a:t>Improves Insulin sensitivity and peripheral glucose uptake</a:t>
            </a:r>
          </a:p>
          <a:p>
            <a:r>
              <a:rPr lang="en-US" dirty="0"/>
              <a:t>Reduces hepatic glucose production</a:t>
            </a:r>
          </a:p>
          <a:p>
            <a:r>
              <a:rPr lang="en-US" dirty="0"/>
              <a:t>High Hba1c efficacy ( 7-22 mmol/mol)</a:t>
            </a:r>
          </a:p>
          <a:p>
            <a:r>
              <a:rPr lang="en-US" dirty="0"/>
              <a:t>Weight neutral </a:t>
            </a:r>
          </a:p>
          <a:p>
            <a:r>
              <a:rPr lang="en-US" dirty="0"/>
              <a:t>Hypoglycemia is rare</a:t>
            </a:r>
          </a:p>
          <a:p>
            <a:r>
              <a:rPr lang="en-US" dirty="0"/>
              <a:t>Reduction in microvascular Disease and improved cardiovascular outcomes</a:t>
            </a:r>
          </a:p>
          <a:p>
            <a:pPr marL="0" indent="0">
              <a:buNone/>
            </a:pPr>
            <a:endParaRPr lang="en-US" dirty="0"/>
          </a:p>
          <a:p>
            <a:endParaRPr lang="en-US" dirty="0"/>
          </a:p>
        </p:txBody>
      </p:sp>
    </p:spTree>
    <p:extLst>
      <p:ext uri="{BB962C8B-B14F-4D97-AF65-F5344CB8AC3E}">
        <p14:creationId xmlns:p14="http://schemas.microsoft.com/office/powerpoint/2010/main" val="261599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554D-2AD3-AA44-AE61-B6EA433D0D32}"/>
              </a:ext>
            </a:extLst>
          </p:cNvPr>
          <p:cNvSpPr>
            <a:spLocks noGrp="1"/>
          </p:cNvSpPr>
          <p:nvPr>
            <p:ph type="title"/>
          </p:nvPr>
        </p:nvSpPr>
        <p:spPr/>
        <p:txBody>
          <a:bodyPr/>
          <a:lstStyle/>
          <a:p>
            <a:r>
              <a:rPr lang="en-US" dirty="0"/>
              <a:t>SGLT-2 Inhibitors</a:t>
            </a:r>
          </a:p>
        </p:txBody>
      </p:sp>
      <p:sp>
        <p:nvSpPr>
          <p:cNvPr id="3" name="Content Placeholder 2">
            <a:extLst>
              <a:ext uri="{FF2B5EF4-FFF2-40B4-BE49-F238E27FC236}">
                <a16:creationId xmlns:a16="http://schemas.microsoft.com/office/drawing/2014/main" id="{B619495A-8DF0-234F-96DC-66DE14B586D4}"/>
              </a:ext>
            </a:extLst>
          </p:cNvPr>
          <p:cNvSpPr>
            <a:spLocks noGrp="1"/>
          </p:cNvSpPr>
          <p:nvPr>
            <p:ph idx="1"/>
          </p:nvPr>
        </p:nvSpPr>
        <p:spPr/>
        <p:txBody>
          <a:bodyPr>
            <a:normAutofit fontScale="92500" lnSpcReduction="20000"/>
          </a:bodyPr>
          <a:lstStyle/>
          <a:p>
            <a:r>
              <a:rPr lang="en-US" dirty="0"/>
              <a:t>Increases urinary excretion of glucose</a:t>
            </a:r>
          </a:p>
          <a:p>
            <a:r>
              <a:rPr lang="en-US" dirty="0"/>
              <a:t>Canagliflozin, dapagliflozin, </a:t>
            </a:r>
            <a:r>
              <a:rPr lang="en-US" dirty="0" err="1"/>
              <a:t>Emplagliflozin</a:t>
            </a:r>
            <a:r>
              <a:rPr lang="en-US" dirty="0"/>
              <a:t>, Ertugliflozin</a:t>
            </a:r>
          </a:p>
          <a:p>
            <a:r>
              <a:rPr lang="en-US" dirty="0"/>
              <a:t>Moderate Hba1c efficacy (6 – 14 mmol/mol)</a:t>
            </a:r>
          </a:p>
          <a:p>
            <a:r>
              <a:rPr lang="en-US" dirty="0"/>
              <a:t>Weight loss (2-3kg)</a:t>
            </a:r>
          </a:p>
          <a:p>
            <a:r>
              <a:rPr lang="en-US" dirty="0" err="1"/>
              <a:t>Hypoglycaemia</a:t>
            </a:r>
            <a:r>
              <a:rPr lang="en-US" dirty="0"/>
              <a:t> is rare</a:t>
            </a:r>
          </a:p>
          <a:p>
            <a:r>
              <a:rPr lang="en-US" dirty="0"/>
              <a:t>Cardioprotective benefits particularly in heart failure </a:t>
            </a:r>
          </a:p>
          <a:p>
            <a:r>
              <a:rPr lang="en-US" dirty="0"/>
              <a:t>Renal benefits</a:t>
            </a:r>
          </a:p>
          <a:p>
            <a:r>
              <a:rPr lang="en-US" dirty="0"/>
              <a:t>Risk of genitourinary Infection</a:t>
            </a:r>
          </a:p>
          <a:p>
            <a:r>
              <a:rPr lang="en-US" dirty="0"/>
              <a:t>Increased risk of </a:t>
            </a:r>
            <a:r>
              <a:rPr lang="en-US" dirty="0" err="1"/>
              <a:t>euglycaemia</a:t>
            </a:r>
            <a:r>
              <a:rPr lang="en-US" dirty="0"/>
              <a:t> DKA</a:t>
            </a:r>
          </a:p>
          <a:p>
            <a:r>
              <a:rPr lang="en-US" dirty="0"/>
              <a:t>Rarely associated with Fournier’s gangrene – necrotizing fasciitis of the perineum</a:t>
            </a:r>
          </a:p>
          <a:p>
            <a:endParaRPr lang="en-US" dirty="0"/>
          </a:p>
        </p:txBody>
      </p:sp>
    </p:spTree>
    <p:extLst>
      <p:ext uri="{BB962C8B-B14F-4D97-AF65-F5344CB8AC3E}">
        <p14:creationId xmlns:p14="http://schemas.microsoft.com/office/powerpoint/2010/main" val="28333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0A0C-E93D-3DB8-6C89-EBDB0F870C81}"/>
              </a:ext>
            </a:extLst>
          </p:cNvPr>
          <p:cNvSpPr>
            <a:spLocks noGrp="1"/>
          </p:cNvSpPr>
          <p:nvPr>
            <p:ph type="title"/>
          </p:nvPr>
        </p:nvSpPr>
        <p:spPr/>
        <p:txBody>
          <a:bodyPr>
            <a:normAutofit fontScale="90000"/>
          </a:bodyPr>
          <a:lstStyle/>
          <a:p>
            <a:r>
              <a:rPr lang="en-US" dirty="0"/>
              <a:t>Exercise - Practice initiating patient on an SGLT2 Inhibitor</a:t>
            </a:r>
            <a:br>
              <a:rPr lang="en-US" dirty="0"/>
            </a:br>
            <a:endParaRPr lang="en-US" dirty="0"/>
          </a:p>
        </p:txBody>
      </p:sp>
      <p:sp>
        <p:nvSpPr>
          <p:cNvPr id="3" name="Content Placeholder 2">
            <a:extLst>
              <a:ext uri="{FF2B5EF4-FFF2-40B4-BE49-F238E27FC236}">
                <a16:creationId xmlns:a16="http://schemas.microsoft.com/office/drawing/2014/main" id="{4E061FBE-7CB7-7A18-EE1C-0EBEB66475EE}"/>
              </a:ext>
            </a:extLst>
          </p:cNvPr>
          <p:cNvSpPr>
            <a:spLocks noGrp="1"/>
          </p:cNvSpPr>
          <p:nvPr>
            <p:ph idx="1"/>
          </p:nvPr>
        </p:nvSpPr>
        <p:spPr>
          <a:xfrm>
            <a:off x="838200" y="1389888"/>
            <a:ext cx="10515600" cy="4787075"/>
          </a:xfrm>
        </p:spPr>
        <p:txBody>
          <a:bodyPr>
            <a:normAutofit fontScale="77500" lnSpcReduction="20000"/>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52 year old Anita attended with a hba1c of 68.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eGFR 70, Urine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A:Cr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4.2.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BP 130/78, BMI 28.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Qrisk</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14%</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PMHx. T2DM, HTN and hypercholesterolaemia</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metformin 1g BD, atorvastatin 20mg, Ramipril 10mg</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Please discuss commencing an SGLT2I in this patient.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Discuss mechanism of action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to take</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Benefits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Side effects</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Sick day rules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Risks – DKA and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fourniers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gangrene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Foot care </a:t>
            </a:r>
          </a:p>
          <a:p>
            <a:endParaRPr lang="en-US" dirty="0"/>
          </a:p>
        </p:txBody>
      </p:sp>
    </p:spTree>
    <p:extLst>
      <p:ext uri="{BB962C8B-B14F-4D97-AF65-F5344CB8AC3E}">
        <p14:creationId xmlns:p14="http://schemas.microsoft.com/office/powerpoint/2010/main" val="2150229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DF6E-E2C3-3E40-BA0E-690886D5DAA7}"/>
              </a:ext>
            </a:extLst>
          </p:cNvPr>
          <p:cNvSpPr>
            <a:spLocks noGrp="1"/>
          </p:cNvSpPr>
          <p:nvPr>
            <p:ph type="title"/>
          </p:nvPr>
        </p:nvSpPr>
        <p:spPr/>
        <p:txBody>
          <a:bodyPr/>
          <a:lstStyle/>
          <a:p>
            <a:r>
              <a:rPr lang="en-US" dirty="0"/>
              <a:t>Sarah</a:t>
            </a:r>
          </a:p>
        </p:txBody>
      </p:sp>
      <p:sp>
        <p:nvSpPr>
          <p:cNvPr id="3" name="Content Placeholder 2">
            <a:extLst>
              <a:ext uri="{FF2B5EF4-FFF2-40B4-BE49-F238E27FC236}">
                <a16:creationId xmlns:a16="http://schemas.microsoft.com/office/drawing/2014/main" id="{9A6C8777-AE63-734C-BFE0-EA7C96C90D1D}"/>
              </a:ext>
            </a:extLst>
          </p:cNvPr>
          <p:cNvSpPr>
            <a:spLocks noGrp="1"/>
          </p:cNvSpPr>
          <p:nvPr>
            <p:ph idx="1"/>
          </p:nvPr>
        </p:nvSpPr>
        <p:spPr/>
        <p:txBody>
          <a:bodyPr>
            <a:normAutofit fontScale="92500" lnSpcReduction="20000"/>
          </a:bodyPr>
          <a:lstStyle/>
          <a:p>
            <a:pPr fontAlgn="base"/>
            <a:r>
              <a:rPr lang="en-GB" dirty="0"/>
              <a:t>39-year-old female</a:t>
            </a:r>
          </a:p>
          <a:p>
            <a:pPr fontAlgn="base"/>
            <a:r>
              <a:rPr lang="en-GB" dirty="0"/>
              <a:t>Feels fatigued </a:t>
            </a:r>
          </a:p>
          <a:p>
            <a:pPr fontAlgn="base"/>
            <a:endParaRPr lang="en-GB" dirty="0"/>
          </a:p>
          <a:p>
            <a:pPr fontAlgn="base"/>
            <a:r>
              <a:rPr lang="en-GB" b="1" dirty="0"/>
              <a:t>Past Medical History:</a:t>
            </a:r>
            <a:r>
              <a:rPr lang="en-GB" dirty="0"/>
              <a:t> Diabetes diagnosed in 2018, Hypertension, </a:t>
            </a:r>
          </a:p>
          <a:p>
            <a:pPr fontAlgn="base"/>
            <a:r>
              <a:rPr lang="en-GB" b="1" dirty="0"/>
              <a:t>Medication:</a:t>
            </a:r>
            <a:r>
              <a:rPr lang="en-GB" dirty="0"/>
              <a:t> Metformin MR 2g, Gliclazide 160mg am and 80mg pm, sitagliptin 100mg, Ramipril 1.25mg, amlodipine 10mg, </a:t>
            </a:r>
          </a:p>
          <a:p>
            <a:pPr fontAlgn="base"/>
            <a:endParaRPr lang="en-GB" dirty="0"/>
          </a:p>
          <a:p>
            <a:pPr fontAlgn="base"/>
            <a:r>
              <a:rPr lang="en-GB" b="1" dirty="0"/>
              <a:t>Blood test: </a:t>
            </a:r>
            <a:r>
              <a:rPr lang="en-GB" dirty="0"/>
              <a:t>Jan 2024 hba1c 105, Aug 2023 hba1c 94, May 2022 hba1c 104, Normal renal function </a:t>
            </a:r>
          </a:p>
          <a:p>
            <a:pPr fontAlgn="base"/>
            <a:endParaRPr lang="en-GB" dirty="0"/>
          </a:p>
          <a:p>
            <a:pPr fontAlgn="base"/>
            <a:r>
              <a:rPr lang="en-GB" b="1" dirty="0"/>
              <a:t>Weight</a:t>
            </a:r>
            <a:r>
              <a:rPr lang="en-GB" dirty="0"/>
              <a:t>: 122.5kg, Body Mass Index 40</a:t>
            </a:r>
          </a:p>
        </p:txBody>
      </p:sp>
    </p:spTree>
    <p:extLst>
      <p:ext uri="{BB962C8B-B14F-4D97-AF65-F5344CB8AC3E}">
        <p14:creationId xmlns:p14="http://schemas.microsoft.com/office/powerpoint/2010/main" val="352105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4BB8-7BB3-5D41-ABAA-0E3E1C2717D3}"/>
              </a:ext>
            </a:extLst>
          </p:cNvPr>
          <p:cNvSpPr>
            <a:spLocks noGrp="1"/>
          </p:cNvSpPr>
          <p:nvPr>
            <p:ph type="title"/>
          </p:nvPr>
        </p:nvSpPr>
        <p:spPr/>
        <p:txBody>
          <a:bodyPr/>
          <a:lstStyle/>
          <a:p>
            <a:r>
              <a:rPr lang="en-US" dirty="0" err="1"/>
              <a:t>Sulphonylureas</a:t>
            </a:r>
            <a:endParaRPr lang="en-US" dirty="0"/>
          </a:p>
        </p:txBody>
      </p:sp>
      <p:sp>
        <p:nvSpPr>
          <p:cNvPr id="3" name="Content Placeholder 2">
            <a:extLst>
              <a:ext uri="{FF2B5EF4-FFF2-40B4-BE49-F238E27FC236}">
                <a16:creationId xmlns:a16="http://schemas.microsoft.com/office/drawing/2014/main" id="{A95D5BF1-A6D7-3E48-A130-FFE2BC43972D}"/>
              </a:ext>
            </a:extLst>
          </p:cNvPr>
          <p:cNvSpPr>
            <a:spLocks noGrp="1"/>
          </p:cNvSpPr>
          <p:nvPr>
            <p:ph idx="1"/>
          </p:nvPr>
        </p:nvSpPr>
        <p:spPr/>
        <p:txBody>
          <a:bodyPr/>
          <a:lstStyle/>
          <a:p>
            <a:r>
              <a:rPr lang="en-US" dirty="0"/>
              <a:t>Gliclazide, Glipizide, Tolbutamide, Glimepiride</a:t>
            </a:r>
          </a:p>
          <a:p>
            <a:r>
              <a:rPr lang="en-US" dirty="0"/>
              <a:t>Stimulates the pancreas to produce insulin</a:t>
            </a:r>
          </a:p>
          <a:p>
            <a:r>
              <a:rPr lang="en-US" dirty="0"/>
              <a:t>High hba1c efficacy (11 -22 mmol/mol)</a:t>
            </a:r>
          </a:p>
          <a:p>
            <a:r>
              <a:rPr lang="en-US" dirty="0"/>
              <a:t>Works quickly </a:t>
            </a:r>
          </a:p>
          <a:p>
            <a:r>
              <a:rPr lang="en-US" dirty="0"/>
              <a:t>Can be used for symptomatic hyperglycemia </a:t>
            </a:r>
          </a:p>
          <a:p>
            <a:r>
              <a:rPr lang="en-US" dirty="0"/>
              <a:t>Can cause </a:t>
            </a:r>
            <a:r>
              <a:rPr lang="en-US" dirty="0" err="1"/>
              <a:t>hypoglycaemia</a:t>
            </a:r>
            <a:endParaRPr lang="en-US" dirty="0"/>
          </a:p>
          <a:p>
            <a:r>
              <a:rPr lang="en-US" dirty="0"/>
              <a:t>Associated with weight gain</a:t>
            </a:r>
          </a:p>
          <a:p>
            <a:r>
              <a:rPr lang="en-US" dirty="0"/>
              <a:t>Lack of durability</a:t>
            </a:r>
          </a:p>
          <a:p>
            <a:endParaRPr lang="en-US" dirty="0"/>
          </a:p>
        </p:txBody>
      </p:sp>
    </p:spTree>
    <p:extLst>
      <p:ext uri="{BB962C8B-B14F-4D97-AF65-F5344CB8AC3E}">
        <p14:creationId xmlns:p14="http://schemas.microsoft.com/office/powerpoint/2010/main" val="25591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1682-FC15-BD43-814D-C6E3781167CB}"/>
              </a:ext>
            </a:extLst>
          </p:cNvPr>
          <p:cNvSpPr>
            <a:spLocks noGrp="1"/>
          </p:cNvSpPr>
          <p:nvPr>
            <p:ph type="ctrTitle"/>
          </p:nvPr>
        </p:nvSpPr>
        <p:spPr/>
        <p:txBody>
          <a:bodyPr/>
          <a:lstStyle/>
          <a:p>
            <a:r>
              <a:rPr lang="en-US" dirty="0"/>
              <a:t>Diabetes </a:t>
            </a:r>
            <a:br>
              <a:rPr lang="en-US" dirty="0"/>
            </a:br>
            <a:endParaRPr lang="en-US" dirty="0"/>
          </a:p>
        </p:txBody>
      </p:sp>
      <p:sp>
        <p:nvSpPr>
          <p:cNvPr id="3" name="Subtitle 2">
            <a:extLst>
              <a:ext uri="{FF2B5EF4-FFF2-40B4-BE49-F238E27FC236}">
                <a16:creationId xmlns:a16="http://schemas.microsoft.com/office/drawing/2014/main" id="{F05D61D9-4773-1147-ACED-228783E47DBB}"/>
              </a:ext>
            </a:extLst>
          </p:cNvPr>
          <p:cNvSpPr>
            <a:spLocks noGrp="1"/>
          </p:cNvSpPr>
          <p:nvPr>
            <p:ph type="subTitle" idx="1"/>
          </p:nvPr>
        </p:nvSpPr>
        <p:spPr/>
        <p:txBody>
          <a:bodyPr/>
          <a:lstStyle/>
          <a:p>
            <a:r>
              <a:rPr lang="en-US" dirty="0"/>
              <a:t>Dr. </a:t>
            </a:r>
            <a:r>
              <a:rPr lang="en-US" dirty="0" err="1"/>
              <a:t>Salima</a:t>
            </a:r>
            <a:r>
              <a:rPr lang="en-US" dirty="0"/>
              <a:t> Latif </a:t>
            </a:r>
          </a:p>
          <a:p>
            <a:r>
              <a:rPr lang="en-US" dirty="0"/>
              <a:t>GP Teaching </a:t>
            </a:r>
          </a:p>
          <a:p>
            <a:r>
              <a:rPr lang="en-US" dirty="0"/>
              <a:t>January 2024</a:t>
            </a:r>
          </a:p>
        </p:txBody>
      </p:sp>
    </p:spTree>
    <p:extLst>
      <p:ext uri="{BB962C8B-B14F-4D97-AF65-F5344CB8AC3E}">
        <p14:creationId xmlns:p14="http://schemas.microsoft.com/office/powerpoint/2010/main" val="84763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179C-B7FF-AA4D-B5E1-E59280F7D7CA}"/>
              </a:ext>
            </a:extLst>
          </p:cNvPr>
          <p:cNvSpPr>
            <a:spLocks noGrp="1"/>
          </p:cNvSpPr>
          <p:nvPr>
            <p:ph type="title"/>
          </p:nvPr>
        </p:nvSpPr>
        <p:spPr/>
        <p:txBody>
          <a:bodyPr/>
          <a:lstStyle/>
          <a:p>
            <a:r>
              <a:rPr lang="en-US" dirty="0"/>
              <a:t>Pioglitazone</a:t>
            </a:r>
          </a:p>
        </p:txBody>
      </p:sp>
      <p:sp>
        <p:nvSpPr>
          <p:cNvPr id="3" name="Content Placeholder 2">
            <a:extLst>
              <a:ext uri="{FF2B5EF4-FFF2-40B4-BE49-F238E27FC236}">
                <a16:creationId xmlns:a16="http://schemas.microsoft.com/office/drawing/2014/main" id="{33C26C08-36B8-0448-AB96-0F432B05225E}"/>
              </a:ext>
            </a:extLst>
          </p:cNvPr>
          <p:cNvSpPr>
            <a:spLocks noGrp="1"/>
          </p:cNvSpPr>
          <p:nvPr>
            <p:ph idx="1"/>
          </p:nvPr>
        </p:nvSpPr>
        <p:spPr/>
        <p:txBody>
          <a:bodyPr/>
          <a:lstStyle/>
          <a:p>
            <a:r>
              <a:rPr lang="en-US" dirty="0"/>
              <a:t>Increases insulin sensitivity </a:t>
            </a:r>
          </a:p>
          <a:p>
            <a:r>
              <a:rPr lang="en-US" dirty="0"/>
              <a:t>High hba1c efficacy (11 – 17 mmol/mol)</a:t>
            </a:r>
          </a:p>
          <a:p>
            <a:r>
              <a:rPr lang="en-US" dirty="0"/>
              <a:t>Rare </a:t>
            </a:r>
            <a:r>
              <a:rPr lang="en-US" dirty="0" err="1"/>
              <a:t>hypoglycaemia</a:t>
            </a:r>
            <a:r>
              <a:rPr lang="en-US" dirty="0"/>
              <a:t> </a:t>
            </a:r>
          </a:p>
          <a:p>
            <a:r>
              <a:rPr lang="en-US" dirty="0"/>
              <a:t>Good durability </a:t>
            </a:r>
          </a:p>
          <a:p>
            <a:r>
              <a:rPr lang="en-US" dirty="0"/>
              <a:t>Favorable lipid profile</a:t>
            </a:r>
          </a:p>
          <a:p>
            <a:r>
              <a:rPr lang="en-US" dirty="0"/>
              <a:t>Disadvantages – weight gain, fluid retention, risk of fractures, reports of bladder cancer</a:t>
            </a:r>
          </a:p>
          <a:p>
            <a:r>
              <a:rPr lang="en-US" dirty="0"/>
              <a:t>Contraindicated – Hx of bladder cancer, uninvestigated macroscopic </a:t>
            </a:r>
            <a:r>
              <a:rPr lang="en-US" dirty="0" err="1"/>
              <a:t>haematuria</a:t>
            </a:r>
            <a:r>
              <a:rPr lang="en-US" dirty="0"/>
              <a:t>, heart failure, macular oedema </a:t>
            </a:r>
          </a:p>
        </p:txBody>
      </p:sp>
    </p:spTree>
    <p:extLst>
      <p:ext uri="{BB962C8B-B14F-4D97-AF65-F5344CB8AC3E}">
        <p14:creationId xmlns:p14="http://schemas.microsoft.com/office/powerpoint/2010/main" val="4182470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07368-04DD-8B41-94DE-CBAEC5A94550}"/>
              </a:ext>
            </a:extLst>
          </p:cNvPr>
          <p:cNvSpPr>
            <a:spLocks noGrp="1"/>
          </p:cNvSpPr>
          <p:nvPr>
            <p:ph type="title"/>
          </p:nvPr>
        </p:nvSpPr>
        <p:spPr>
          <a:xfrm>
            <a:off x="838200" y="365126"/>
            <a:ext cx="10515600" cy="753258"/>
          </a:xfrm>
        </p:spPr>
        <p:txBody>
          <a:bodyPr/>
          <a:lstStyle/>
          <a:p>
            <a:r>
              <a:rPr lang="en-US" dirty="0"/>
              <a:t>Incretin Based therapies</a:t>
            </a:r>
          </a:p>
        </p:txBody>
      </p:sp>
      <p:pic>
        <p:nvPicPr>
          <p:cNvPr id="7170" name="Picture 2" descr="Pharmacy Pearl">
            <a:extLst>
              <a:ext uri="{FF2B5EF4-FFF2-40B4-BE49-F238E27FC236}">
                <a16:creationId xmlns:a16="http://schemas.microsoft.com/office/drawing/2014/main" id="{96430972-1003-EE41-B3AD-8B2202C53D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29797" y="2159394"/>
            <a:ext cx="5725551" cy="291904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PP-4, SGLT-2 &amp; GLP-1">
            <a:extLst>
              <a:ext uri="{FF2B5EF4-FFF2-40B4-BE49-F238E27FC236}">
                <a16:creationId xmlns:a16="http://schemas.microsoft.com/office/drawing/2014/main" id="{01551A36-04AC-504D-8E42-A3148A5D4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22" y="1204082"/>
            <a:ext cx="39454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38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53BB-AF70-0B4E-830C-DFF425902FEC}"/>
              </a:ext>
            </a:extLst>
          </p:cNvPr>
          <p:cNvSpPr>
            <a:spLocks noGrp="1"/>
          </p:cNvSpPr>
          <p:nvPr>
            <p:ph type="title"/>
          </p:nvPr>
        </p:nvSpPr>
        <p:spPr/>
        <p:txBody>
          <a:bodyPr/>
          <a:lstStyle/>
          <a:p>
            <a:r>
              <a:rPr lang="en-US" dirty="0"/>
              <a:t>DPP-4 Inhibitors (Gliptins)</a:t>
            </a:r>
          </a:p>
        </p:txBody>
      </p:sp>
      <p:sp>
        <p:nvSpPr>
          <p:cNvPr id="3" name="Content Placeholder 2">
            <a:extLst>
              <a:ext uri="{FF2B5EF4-FFF2-40B4-BE49-F238E27FC236}">
                <a16:creationId xmlns:a16="http://schemas.microsoft.com/office/drawing/2014/main" id="{DE50F082-6C95-954A-9DC5-1ECAB3B16FCB}"/>
              </a:ext>
            </a:extLst>
          </p:cNvPr>
          <p:cNvSpPr>
            <a:spLocks noGrp="1"/>
          </p:cNvSpPr>
          <p:nvPr>
            <p:ph idx="1"/>
          </p:nvPr>
        </p:nvSpPr>
        <p:spPr/>
        <p:txBody>
          <a:bodyPr/>
          <a:lstStyle/>
          <a:p>
            <a:r>
              <a:rPr lang="en-US" dirty="0"/>
              <a:t>Increases insulin secretion from the pancreas in response to ingestion of food</a:t>
            </a:r>
          </a:p>
          <a:p>
            <a:r>
              <a:rPr lang="en-US" dirty="0" err="1"/>
              <a:t>Alogliptin</a:t>
            </a:r>
            <a:r>
              <a:rPr lang="en-US" dirty="0"/>
              <a:t>, Linagliptin, </a:t>
            </a:r>
            <a:r>
              <a:rPr lang="en-US" dirty="0" err="1"/>
              <a:t>Saxagliptin</a:t>
            </a:r>
            <a:r>
              <a:rPr lang="en-US" dirty="0"/>
              <a:t>, Sitagliptin, </a:t>
            </a:r>
            <a:r>
              <a:rPr lang="en-US" dirty="0" err="1"/>
              <a:t>Vidagliptin</a:t>
            </a:r>
            <a:endParaRPr lang="en-US" dirty="0"/>
          </a:p>
          <a:p>
            <a:r>
              <a:rPr lang="en-US" dirty="0"/>
              <a:t>Modest efficacy ( 7-9 mmol/mol)</a:t>
            </a:r>
          </a:p>
          <a:p>
            <a:r>
              <a:rPr lang="en-US" dirty="0" err="1"/>
              <a:t>Hypoglycaemia</a:t>
            </a:r>
            <a:r>
              <a:rPr lang="en-US" dirty="0"/>
              <a:t> is rare</a:t>
            </a:r>
          </a:p>
          <a:p>
            <a:r>
              <a:rPr lang="en-US" dirty="0"/>
              <a:t>Weight neutral</a:t>
            </a:r>
          </a:p>
          <a:p>
            <a:r>
              <a:rPr lang="en-US" dirty="0"/>
              <a:t>Well tolerated</a:t>
            </a:r>
          </a:p>
          <a:p>
            <a:endParaRPr lang="en-US" dirty="0"/>
          </a:p>
        </p:txBody>
      </p:sp>
    </p:spTree>
    <p:extLst>
      <p:ext uri="{BB962C8B-B14F-4D97-AF65-F5344CB8AC3E}">
        <p14:creationId xmlns:p14="http://schemas.microsoft.com/office/powerpoint/2010/main" val="358429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194D-F1CD-D741-9AE2-C0FD69AFCE82}"/>
              </a:ext>
            </a:extLst>
          </p:cNvPr>
          <p:cNvSpPr>
            <a:spLocks noGrp="1"/>
          </p:cNvSpPr>
          <p:nvPr>
            <p:ph type="title"/>
          </p:nvPr>
        </p:nvSpPr>
        <p:spPr/>
        <p:txBody>
          <a:bodyPr/>
          <a:lstStyle/>
          <a:p>
            <a:r>
              <a:rPr lang="en-US" dirty="0"/>
              <a:t>GLP-1 Analogues</a:t>
            </a:r>
          </a:p>
        </p:txBody>
      </p:sp>
      <p:sp>
        <p:nvSpPr>
          <p:cNvPr id="3" name="Content Placeholder 2">
            <a:extLst>
              <a:ext uri="{FF2B5EF4-FFF2-40B4-BE49-F238E27FC236}">
                <a16:creationId xmlns:a16="http://schemas.microsoft.com/office/drawing/2014/main" id="{64DC3364-0137-4D4A-8917-8C8CEB8D0F78}"/>
              </a:ext>
            </a:extLst>
          </p:cNvPr>
          <p:cNvSpPr>
            <a:spLocks noGrp="1"/>
          </p:cNvSpPr>
          <p:nvPr>
            <p:ph idx="1"/>
          </p:nvPr>
        </p:nvSpPr>
        <p:spPr/>
        <p:txBody>
          <a:bodyPr>
            <a:normAutofit fontScale="85000" lnSpcReduction="20000"/>
          </a:bodyPr>
          <a:lstStyle/>
          <a:p>
            <a:r>
              <a:rPr lang="en-US" dirty="0"/>
              <a:t>Increases Glucose dependent insulin secretion in pancreas</a:t>
            </a:r>
          </a:p>
          <a:p>
            <a:r>
              <a:rPr lang="en-US" dirty="0"/>
              <a:t>Suppresses post-prandial glucagon secretion</a:t>
            </a:r>
          </a:p>
          <a:p>
            <a:r>
              <a:rPr lang="en-US" dirty="0"/>
              <a:t>Reduces hepatic glucose output</a:t>
            </a:r>
          </a:p>
          <a:p>
            <a:r>
              <a:rPr lang="en-US" dirty="0"/>
              <a:t>Slows gastric emptying</a:t>
            </a:r>
          </a:p>
          <a:p>
            <a:r>
              <a:rPr lang="en-US" dirty="0"/>
              <a:t>Promotes satiety and reduces appetite </a:t>
            </a:r>
          </a:p>
          <a:p>
            <a:r>
              <a:rPr lang="en-US" dirty="0"/>
              <a:t>High efficacy (17 – 23 mmol/mol)</a:t>
            </a:r>
          </a:p>
          <a:p>
            <a:r>
              <a:rPr lang="en-US" dirty="0"/>
              <a:t>Dulaglutide, </a:t>
            </a:r>
            <a:r>
              <a:rPr lang="en-US" dirty="0" err="1"/>
              <a:t>Exenetide</a:t>
            </a:r>
            <a:r>
              <a:rPr lang="en-US" dirty="0"/>
              <a:t>, </a:t>
            </a:r>
            <a:r>
              <a:rPr lang="en-US" dirty="0" err="1"/>
              <a:t>Lixisenatide</a:t>
            </a:r>
            <a:r>
              <a:rPr lang="en-US" dirty="0"/>
              <a:t>, Liraglutide, </a:t>
            </a:r>
            <a:r>
              <a:rPr lang="en-US" dirty="0" err="1"/>
              <a:t>Semaglutide</a:t>
            </a:r>
            <a:endParaRPr lang="en-US" dirty="0"/>
          </a:p>
          <a:p>
            <a:r>
              <a:rPr lang="en-US" dirty="0"/>
              <a:t>Weight loss</a:t>
            </a:r>
          </a:p>
          <a:p>
            <a:r>
              <a:rPr lang="en-US" dirty="0" err="1"/>
              <a:t>Hypoglycaemia</a:t>
            </a:r>
            <a:r>
              <a:rPr lang="en-US" dirty="0"/>
              <a:t> rare</a:t>
            </a:r>
          </a:p>
          <a:p>
            <a:r>
              <a:rPr lang="en-US" dirty="0"/>
              <a:t>Significant reduction in MACE </a:t>
            </a:r>
          </a:p>
          <a:p>
            <a:r>
              <a:rPr lang="en-US" dirty="0"/>
              <a:t>Contraindicated in pancreatitis</a:t>
            </a:r>
          </a:p>
        </p:txBody>
      </p:sp>
    </p:spTree>
    <p:extLst>
      <p:ext uri="{BB962C8B-B14F-4D97-AF65-F5344CB8AC3E}">
        <p14:creationId xmlns:p14="http://schemas.microsoft.com/office/powerpoint/2010/main" val="131526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6ED3-2551-E67C-A129-B5ED5FCD1691}"/>
              </a:ext>
            </a:extLst>
          </p:cNvPr>
          <p:cNvSpPr>
            <a:spLocks noGrp="1"/>
          </p:cNvSpPr>
          <p:nvPr>
            <p:ph type="title"/>
          </p:nvPr>
        </p:nvSpPr>
        <p:spPr/>
        <p:txBody>
          <a:bodyPr/>
          <a:lstStyle/>
          <a:p>
            <a:r>
              <a:rPr lang="en-US" dirty="0" err="1"/>
              <a:t>Tirzepatide</a:t>
            </a:r>
            <a:r>
              <a:rPr lang="en-US" dirty="0"/>
              <a:t> </a:t>
            </a:r>
          </a:p>
        </p:txBody>
      </p:sp>
      <p:sp>
        <p:nvSpPr>
          <p:cNvPr id="3" name="Content Placeholder 2">
            <a:extLst>
              <a:ext uri="{FF2B5EF4-FFF2-40B4-BE49-F238E27FC236}">
                <a16:creationId xmlns:a16="http://schemas.microsoft.com/office/drawing/2014/main" id="{64B56F76-334B-6705-C0CD-087144C425A9}"/>
              </a:ext>
            </a:extLst>
          </p:cNvPr>
          <p:cNvSpPr>
            <a:spLocks noGrp="1"/>
          </p:cNvSpPr>
          <p:nvPr>
            <p:ph idx="1"/>
          </p:nvPr>
        </p:nvSpPr>
        <p:spPr/>
        <p:txBody>
          <a:bodyPr/>
          <a:lstStyle/>
          <a:p>
            <a:r>
              <a:rPr lang="en-GB" dirty="0">
                <a:solidFill>
                  <a:srgbClr val="111478"/>
                </a:solidFill>
                <a:latin typeface="Helvetica Neue" panose="02000503000000020004" pitchFamily="2" charset="0"/>
              </a:rPr>
              <a:t>I</a:t>
            </a:r>
            <a:r>
              <a:rPr lang="en-GB" b="0" i="0" u="none" strike="noStrike" dirty="0">
                <a:solidFill>
                  <a:srgbClr val="111478"/>
                </a:solidFill>
                <a:effectLst/>
                <a:latin typeface="Helvetica Neue" panose="02000503000000020004" pitchFamily="2" charset="0"/>
              </a:rPr>
              <a:t>s a </a:t>
            </a:r>
            <a:r>
              <a:rPr lang="en-GB" b="1" i="0" u="none" strike="noStrike" dirty="0">
                <a:solidFill>
                  <a:srgbClr val="111478"/>
                </a:solidFill>
                <a:effectLst/>
                <a:latin typeface="Helvetica Neue" panose="02000503000000020004" pitchFamily="2" charset="0"/>
                <a:hlinkClick r:id="rId2"/>
              </a:rPr>
              <a:t>GLP-1 analogue</a:t>
            </a:r>
            <a:r>
              <a:rPr lang="en-GB" b="0" i="0" u="none" strike="noStrike" dirty="0">
                <a:solidFill>
                  <a:srgbClr val="111478"/>
                </a:solidFill>
                <a:effectLst/>
                <a:latin typeface="Helvetica Neue" panose="02000503000000020004" pitchFamily="2" charset="0"/>
              </a:rPr>
              <a:t> that is combined with a GIP analogue</a:t>
            </a:r>
          </a:p>
          <a:p>
            <a:r>
              <a:rPr lang="en-GB" b="0" i="0" u="none" strike="noStrike" dirty="0">
                <a:solidFill>
                  <a:srgbClr val="111478"/>
                </a:solidFill>
                <a:effectLst/>
                <a:latin typeface="Helvetica Neue" panose="02000503000000020004" pitchFamily="2" charset="0"/>
              </a:rPr>
              <a:t>The National Institute for Health and Care Excellence (NICE) approved </a:t>
            </a:r>
            <a:r>
              <a:rPr lang="en-GB" b="0" i="0" u="none" strike="noStrike" dirty="0" err="1">
                <a:solidFill>
                  <a:srgbClr val="111478"/>
                </a:solidFill>
                <a:effectLst/>
                <a:latin typeface="Helvetica Neue" panose="02000503000000020004" pitchFamily="2" charset="0"/>
              </a:rPr>
              <a:t>Tirzepatide</a:t>
            </a:r>
            <a:r>
              <a:rPr lang="en-GB" b="0" i="0" u="none" strike="noStrike" dirty="0">
                <a:solidFill>
                  <a:srgbClr val="111478"/>
                </a:solidFill>
                <a:effectLst/>
                <a:latin typeface="Helvetica Neue" panose="02000503000000020004" pitchFamily="2" charset="0"/>
              </a:rPr>
              <a:t> (brand name </a:t>
            </a:r>
            <a:r>
              <a:rPr lang="en-GB" b="0" i="0" u="none" strike="noStrike" dirty="0" err="1">
                <a:solidFill>
                  <a:srgbClr val="111478"/>
                </a:solidFill>
                <a:effectLst/>
                <a:latin typeface="Helvetica Neue" panose="02000503000000020004" pitchFamily="2" charset="0"/>
              </a:rPr>
              <a:t>Mounjaro</a:t>
            </a:r>
            <a:r>
              <a:rPr lang="en-GB" b="0" i="0" u="none" strike="noStrike" dirty="0">
                <a:solidFill>
                  <a:srgbClr val="111478"/>
                </a:solidFill>
                <a:effectLst/>
                <a:latin typeface="Helvetica Neue" panose="02000503000000020004" pitchFamily="2" charset="0"/>
              </a:rPr>
              <a:t>) in October 2023 for treating type 2 diabetes on the NHS in England and Wales, and we await more details on when supplies will become available.</a:t>
            </a:r>
          </a:p>
          <a:p>
            <a:r>
              <a:rPr lang="en-GB" b="0" i="0" u="none" strike="noStrike" dirty="0">
                <a:solidFill>
                  <a:srgbClr val="333333"/>
                </a:solidFill>
                <a:effectLst/>
                <a:latin typeface="interfaceregular"/>
              </a:rPr>
              <a:t>Studies have been shown to significantly reduce blood sugar levels and body weight in patients with diabetes when compared with </a:t>
            </a:r>
            <a:r>
              <a:rPr lang="en-GB" b="0" i="0" u="none" strike="noStrike" dirty="0" err="1">
                <a:solidFill>
                  <a:srgbClr val="333333"/>
                </a:solidFill>
                <a:effectLst/>
                <a:latin typeface="interfaceregular"/>
              </a:rPr>
              <a:t>semaglutide</a:t>
            </a:r>
            <a:r>
              <a:rPr lang="en-GB" b="0" i="0" u="none" strike="noStrike" dirty="0">
                <a:solidFill>
                  <a:srgbClr val="333333"/>
                </a:solidFill>
                <a:effectLst/>
                <a:latin typeface="interfaceregular"/>
              </a:rPr>
              <a:t>, insulin therapy, or a placebo. </a:t>
            </a:r>
            <a:endParaRPr lang="en-US" dirty="0"/>
          </a:p>
        </p:txBody>
      </p:sp>
    </p:spTree>
    <p:extLst>
      <p:ext uri="{BB962C8B-B14F-4D97-AF65-F5344CB8AC3E}">
        <p14:creationId xmlns:p14="http://schemas.microsoft.com/office/powerpoint/2010/main" val="1533929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A333-8FE0-719E-49A7-3F2CB2BDA59D}"/>
              </a:ext>
            </a:extLst>
          </p:cNvPr>
          <p:cNvSpPr>
            <a:spLocks noGrp="1"/>
          </p:cNvSpPr>
          <p:nvPr>
            <p:ph type="title"/>
          </p:nvPr>
        </p:nvSpPr>
        <p:spPr/>
        <p:txBody>
          <a:bodyPr/>
          <a:lstStyle/>
          <a:p>
            <a:r>
              <a:rPr lang="en-US" dirty="0"/>
              <a:t>Sarah </a:t>
            </a:r>
            <a:r>
              <a:rPr lang="en-US" dirty="0" err="1"/>
              <a:t>Ctd</a:t>
            </a:r>
            <a:r>
              <a:rPr lang="en-US" dirty="0"/>
              <a:t>…..</a:t>
            </a:r>
          </a:p>
        </p:txBody>
      </p:sp>
      <p:sp>
        <p:nvSpPr>
          <p:cNvPr id="3" name="Content Placeholder 2">
            <a:extLst>
              <a:ext uri="{FF2B5EF4-FFF2-40B4-BE49-F238E27FC236}">
                <a16:creationId xmlns:a16="http://schemas.microsoft.com/office/drawing/2014/main" id="{6F9F3906-7909-EF63-FA9D-0C6406F17221}"/>
              </a:ext>
            </a:extLst>
          </p:cNvPr>
          <p:cNvSpPr>
            <a:spLocks noGrp="1"/>
          </p:cNvSpPr>
          <p:nvPr>
            <p:ph idx="1"/>
          </p:nvPr>
        </p:nvSpPr>
        <p:spPr/>
        <p:txBody>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6 months after initiation of Ozempic Sarah’s hba1c was 54 and her weight 115kg (9% weight loss).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She was on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ozempic</a:t>
            </a:r>
            <a:r>
              <a:rPr lang="en-GB" sz="2400" dirty="0">
                <a:effectLst/>
                <a:latin typeface="Calibri" panose="020F0502020204030204" pitchFamily="34" charset="0"/>
                <a:ea typeface="Calibri" panose="020F0502020204030204" pitchFamily="34" charset="0"/>
                <a:cs typeface="Times New Roman" panose="02020603050405020304" pitchFamily="18" charset="0"/>
              </a:rPr>
              <a:t> 1mg, metformin 2mg MR and gliclazide 30mg MR. </a:t>
            </a:r>
          </a:p>
          <a:p>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NICE (2022) recommendations for continuing GLP-1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a reduction of at least 11 mmol/mol and weight loss of at least 3% at 6 months of therapy.</a:t>
            </a:r>
          </a:p>
          <a:p>
            <a:endParaRPr lang="en-US" dirty="0"/>
          </a:p>
        </p:txBody>
      </p:sp>
    </p:spTree>
    <p:extLst>
      <p:ext uri="{BB962C8B-B14F-4D97-AF65-F5344CB8AC3E}">
        <p14:creationId xmlns:p14="http://schemas.microsoft.com/office/powerpoint/2010/main" val="23965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AB256-5895-4346-956B-7C01D5D0B765}"/>
              </a:ext>
            </a:extLst>
          </p:cNvPr>
          <p:cNvPicPr>
            <a:picLocks noChangeAspect="1"/>
          </p:cNvPicPr>
          <p:nvPr/>
        </p:nvPicPr>
        <p:blipFill>
          <a:blip r:embed="rId2"/>
          <a:stretch>
            <a:fillRect/>
          </a:stretch>
        </p:blipFill>
        <p:spPr>
          <a:xfrm>
            <a:off x="858129" y="323557"/>
            <a:ext cx="10027213" cy="6175718"/>
          </a:xfrm>
          <a:prstGeom prst="rect">
            <a:avLst/>
          </a:prstGeom>
        </p:spPr>
      </p:pic>
    </p:spTree>
    <p:extLst>
      <p:ext uri="{BB962C8B-B14F-4D97-AF65-F5344CB8AC3E}">
        <p14:creationId xmlns:p14="http://schemas.microsoft.com/office/powerpoint/2010/main" val="331555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DD56-F5F9-B4CD-5AEE-412F3DC8A8BD}"/>
              </a:ext>
            </a:extLst>
          </p:cNvPr>
          <p:cNvSpPr>
            <a:spLocks noGrp="1"/>
          </p:cNvSpPr>
          <p:nvPr>
            <p:ph type="title"/>
          </p:nvPr>
        </p:nvSpPr>
        <p:spPr/>
        <p:txBody>
          <a:bodyPr>
            <a:normAutofit/>
          </a:bodyPr>
          <a:lstStyle/>
          <a:p>
            <a:r>
              <a:rPr lang="en-US" sz="4200" dirty="0"/>
              <a:t>Exercise –Practice initiating patient on gliclazide </a:t>
            </a:r>
            <a:br>
              <a:rPr lang="en-US" dirty="0"/>
            </a:br>
            <a:r>
              <a:rPr lang="en-US" dirty="0"/>
              <a:t> </a:t>
            </a:r>
          </a:p>
        </p:txBody>
      </p:sp>
      <p:sp>
        <p:nvSpPr>
          <p:cNvPr id="3" name="Content Placeholder 2">
            <a:extLst>
              <a:ext uri="{FF2B5EF4-FFF2-40B4-BE49-F238E27FC236}">
                <a16:creationId xmlns:a16="http://schemas.microsoft.com/office/drawing/2014/main" id="{3CDCA126-C2C6-AB57-404C-E58588F4E6C0}"/>
              </a:ext>
            </a:extLst>
          </p:cNvPr>
          <p:cNvSpPr>
            <a:spLocks noGrp="1"/>
          </p:cNvSpPr>
          <p:nvPr>
            <p:ph idx="1"/>
          </p:nvPr>
        </p:nvSpPr>
        <p:spPr>
          <a:xfrm>
            <a:off x="838200" y="1353312"/>
            <a:ext cx="10515600" cy="4823651"/>
          </a:xfrm>
        </p:spPr>
        <p:txBody>
          <a:bodyPr>
            <a:normAutofit lnSpcReduction="10000"/>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46 year old Heather has booked an appointment to see you as she has been feeling fatigued and has nocturia which is keeping her up at night. She has had type 2 diabetes for 2 years and her last hba1c 1 month ago was 86. Renal function and urine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A:Cr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normal. BMI 32</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She missed her last appointment in the diabetes clinic.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She is taking metformin 500mg BD.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Please discuss commencing gliclazide in this patient. </a:t>
            </a:r>
          </a:p>
          <a:p>
            <a:pPr marL="0" indent="0">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Discuss mechanism of action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to take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Side effects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Risk of hypos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to treat hypos</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Do they need to test CBG?</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Follow-up</a:t>
            </a:r>
          </a:p>
          <a:p>
            <a:endParaRPr lang="en-US" dirty="0"/>
          </a:p>
        </p:txBody>
      </p:sp>
    </p:spTree>
    <p:extLst>
      <p:ext uri="{BB962C8B-B14F-4D97-AF65-F5344CB8AC3E}">
        <p14:creationId xmlns:p14="http://schemas.microsoft.com/office/powerpoint/2010/main" val="3085672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CB69-B7B5-DC89-5DA4-B467C7737E40}"/>
              </a:ext>
            </a:extLst>
          </p:cNvPr>
          <p:cNvSpPr>
            <a:spLocks noGrp="1"/>
          </p:cNvSpPr>
          <p:nvPr>
            <p:ph type="title"/>
          </p:nvPr>
        </p:nvSpPr>
        <p:spPr/>
        <p:txBody>
          <a:bodyPr>
            <a:normAutofit fontScale="90000"/>
          </a:bodyPr>
          <a:lstStyle/>
          <a:p>
            <a:r>
              <a:rPr lang="en-US" b="1" dirty="0"/>
              <a:t>NICE</a:t>
            </a:r>
            <a:r>
              <a:rPr lang="en-US" dirty="0"/>
              <a:t> - </a:t>
            </a:r>
            <a:r>
              <a:rPr lang="en-GB" b="1" i="0" u="none" strike="noStrike" dirty="0">
                <a:solidFill>
                  <a:srgbClr val="0E0E0E"/>
                </a:solidFill>
                <a:effectLst/>
                <a:latin typeface="Lora" pitchFamily="2" charset="77"/>
              </a:rPr>
              <a:t>Self-monitoring of capillary blood glucose</a:t>
            </a:r>
            <a:br>
              <a:rPr lang="en-GB" b="1" i="0" u="none" strike="noStrike" dirty="0">
                <a:solidFill>
                  <a:srgbClr val="0E0E0E"/>
                </a:solidFill>
                <a:effectLst/>
                <a:latin typeface="Lora" pitchFamily="2" charset="77"/>
              </a:rPr>
            </a:br>
            <a:endParaRPr lang="en-US" dirty="0"/>
          </a:p>
        </p:txBody>
      </p:sp>
      <p:sp>
        <p:nvSpPr>
          <p:cNvPr id="3" name="Content Placeholder 2">
            <a:extLst>
              <a:ext uri="{FF2B5EF4-FFF2-40B4-BE49-F238E27FC236}">
                <a16:creationId xmlns:a16="http://schemas.microsoft.com/office/drawing/2014/main" id="{91012775-C097-B536-7D7D-03D65B7AABF4}"/>
              </a:ext>
            </a:extLst>
          </p:cNvPr>
          <p:cNvSpPr>
            <a:spLocks noGrp="1"/>
          </p:cNvSpPr>
          <p:nvPr>
            <p:ph idx="1"/>
          </p:nvPr>
        </p:nvSpPr>
        <p:spPr/>
        <p:txBody>
          <a:bodyPr>
            <a:normAutofit fontScale="77500" lnSpcReduction="20000"/>
          </a:bodyPr>
          <a:lstStyle/>
          <a:p>
            <a:pPr algn="l"/>
            <a:r>
              <a:rPr lang="en-GB" b="0" i="0" u="none" strike="noStrike" dirty="0">
                <a:solidFill>
                  <a:srgbClr val="0E0E0E"/>
                </a:solidFill>
                <a:effectLst/>
                <a:latin typeface="Inter"/>
              </a:rPr>
              <a:t>These recommendations relate to self-monitoring by capillary blood glucose monitoring.</a:t>
            </a:r>
          </a:p>
          <a:p>
            <a:pPr algn="l"/>
            <a:r>
              <a:rPr lang="en-GB" b="0" i="0" u="none" strike="noStrike" dirty="0">
                <a:solidFill>
                  <a:srgbClr val="0E0E0E"/>
                </a:solidFill>
                <a:effectLst/>
                <a:latin typeface="Inter"/>
              </a:rPr>
              <a:t>1.6.12 Take the </a:t>
            </a:r>
            <a:r>
              <a:rPr lang="en-GB" b="0" i="0" u="sng" strike="noStrike" dirty="0">
                <a:solidFill>
                  <a:srgbClr val="005EA5"/>
                </a:solidFill>
                <a:effectLst/>
                <a:latin typeface="Inter"/>
                <a:hlinkClick r:id="rId2"/>
              </a:rPr>
              <a:t>Driver and Vehicle Licensing Agency (DVLA)'s Assessing fitness to drive: a guide for medical professionals</a:t>
            </a:r>
            <a:r>
              <a:rPr lang="en-GB" b="0" i="0" u="none" strike="noStrike" dirty="0">
                <a:solidFill>
                  <a:srgbClr val="0E0E0E"/>
                </a:solidFill>
                <a:effectLst/>
                <a:latin typeface="Inter"/>
              </a:rPr>
              <a:t> into account when offering self‑monitoring of capillary blood glucose levels for adults with type 2 diabetes. </a:t>
            </a:r>
            <a:r>
              <a:rPr lang="en-GB" b="1" i="0" u="none" strike="noStrike" dirty="0">
                <a:solidFill>
                  <a:srgbClr val="0E0E0E"/>
                </a:solidFill>
                <a:effectLst/>
                <a:latin typeface="Inter"/>
              </a:rPr>
              <a:t>[2015, amended 2022]</a:t>
            </a:r>
            <a:endParaRPr lang="en-GB" b="0" i="0" u="none" strike="noStrike" dirty="0">
              <a:solidFill>
                <a:srgbClr val="0E0E0E"/>
              </a:solidFill>
              <a:effectLst/>
              <a:latin typeface="Inter"/>
            </a:endParaRPr>
          </a:p>
          <a:p>
            <a:pPr algn="l"/>
            <a:r>
              <a:rPr lang="en-GB" b="0" i="0" u="none" strike="noStrike" dirty="0">
                <a:solidFill>
                  <a:srgbClr val="0E0E0E"/>
                </a:solidFill>
                <a:effectLst/>
                <a:latin typeface="Inter"/>
              </a:rPr>
              <a:t>1.6.13 Do not routinely offer self-monitoring of capillary blood glucose levels for adults with type 2 diabetes unless:</a:t>
            </a:r>
          </a:p>
          <a:p>
            <a:pPr algn="l">
              <a:buFont typeface="Arial" panose="020B0604020202020204" pitchFamily="34" charset="0"/>
              <a:buChar char="•"/>
            </a:pPr>
            <a:r>
              <a:rPr lang="en-GB" b="0" i="0" u="none" strike="noStrike" dirty="0">
                <a:solidFill>
                  <a:srgbClr val="0E0E0E"/>
                </a:solidFill>
                <a:effectLst/>
                <a:latin typeface="Inter"/>
              </a:rPr>
              <a:t>the person is on insulin </a:t>
            </a:r>
            <a:r>
              <a:rPr lang="en-GB" b="1" i="0" u="none" strike="noStrike" dirty="0">
                <a:solidFill>
                  <a:srgbClr val="0E0E0E"/>
                </a:solidFill>
                <a:effectLst/>
                <a:latin typeface="Inter"/>
              </a:rPr>
              <a:t>or</a:t>
            </a:r>
            <a:endParaRPr lang="en-GB" b="0" i="0" u="none" strike="noStrike" dirty="0">
              <a:solidFill>
                <a:srgbClr val="0E0E0E"/>
              </a:solidFill>
              <a:effectLst/>
              <a:latin typeface="Inter"/>
            </a:endParaRPr>
          </a:p>
          <a:p>
            <a:pPr algn="l">
              <a:buFont typeface="Arial" panose="020B0604020202020204" pitchFamily="34" charset="0"/>
              <a:buChar char="•"/>
            </a:pPr>
            <a:r>
              <a:rPr lang="en-GB" b="0" i="0" u="none" strike="noStrike" dirty="0">
                <a:solidFill>
                  <a:srgbClr val="0E0E0E"/>
                </a:solidFill>
                <a:effectLst/>
                <a:latin typeface="Inter"/>
              </a:rPr>
              <a:t>there is evidence of hypoglycaemic episodes </a:t>
            </a:r>
            <a:r>
              <a:rPr lang="en-GB" b="1" i="0" u="none" strike="noStrike" dirty="0">
                <a:solidFill>
                  <a:srgbClr val="0E0E0E"/>
                </a:solidFill>
                <a:effectLst/>
                <a:latin typeface="Inter"/>
              </a:rPr>
              <a:t>or</a:t>
            </a:r>
            <a:endParaRPr lang="en-GB" b="0" i="0" u="none" strike="noStrike" dirty="0">
              <a:solidFill>
                <a:srgbClr val="0E0E0E"/>
              </a:solidFill>
              <a:effectLst/>
              <a:latin typeface="Inter"/>
            </a:endParaRPr>
          </a:p>
          <a:p>
            <a:pPr algn="l">
              <a:buFont typeface="Arial" panose="020B0604020202020204" pitchFamily="34" charset="0"/>
              <a:buChar char="•"/>
            </a:pPr>
            <a:r>
              <a:rPr lang="en-GB" b="0" i="0" u="none" strike="noStrike" dirty="0">
                <a:solidFill>
                  <a:srgbClr val="0E0E0E"/>
                </a:solidFill>
                <a:effectLst/>
                <a:latin typeface="Inter"/>
              </a:rPr>
              <a:t>the person is on oral medication that may increase their risk of hypoglycaemia while driving or operating machinery </a:t>
            </a:r>
            <a:r>
              <a:rPr lang="en-GB" b="1" i="0" u="none" strike="noStrike" dirty="0">
                <a:solidFill>
                  <a:srgbClr val="0E0E0E"/>
                </a:solidFill>
                <a:effectLst/>
                <a:latin typeface="Inter"/>
              </a:rPr>
              <a:t>or</a:t>
            </a:r>
            <a:endParaRPr lang="en-GB" b="0" i="0" u="none" strike="noStrike" dirty="0">
              <a:solidFill>
                <a:srgbClr val="0E0E0E"/>
              </a:solidFill>
              <a:effectLst/>
              <a:latin typeface="Inter"/>
            </a:endParaRPr>
          </a:p>
          <a:p>
            <a:pPr algn="l">
              <a:buFont typeface="Arial" panose="020B0604020202020204" pitchFamily="34" charset="0"/>
              <a:buChar char="•"/>
            </a:pPr>
            <a:r>
              <a:rPr lang="en-GB" b="0" i="0" u="none" strike="noStrike" dirty="0">
                <a:solidFill>
                  <a:srgbClr val="0E0E0E"/>
                </a:solidFill>
                <a:effectLst/>
                <a:latin typeface="Inter"/>
              </a:rPr>
              <a:t>the person is pregnant or is planning to become pregnant (see the </a:t>
            </a:r>
            <a:r>
              <a:rPr lang="en-GB" b="0" i="0" u="sng" strike="noStrike" dirty="0">
                <a:solidFill>
                  <a:srgbClr val="005EA5"/>
                </a:solidFill>
                <a:effectLst/>
                <a:latin typeface="Inter"/>
                <a:hlinkClick r:id="rId3"/>
              </a:rPr>
              <a:t>NICE guideline on diabetes in pregnancy</a:t>
            </a:r>
            <a:r>
              <a:rPr lang="en-GB" b="0" i="0" u="none" strike="noStrike" dirty="0">
                <a:solidFill>
                  <a:srgbClr val="0E0E0E"/>
                </a:solidFill>
                <a:effectLst/>
                <a:latin typeface="Inter"/>
              </a:rPr>
              <a:t>). </a:t>
            </a:r>
            <a:r>
              <a:rPr lang="en-GB" b="1" i="0" u="none" strike="noStrike" dirty="0">
                <a:solidFill>
                  <a:srgbClr val="0E0E0E"/>
                </a:solidFill>
                <a:effectLst/>
                <a:latin typeface="Inter"/>
              </a:rPr>
              <a:t>[2015, amended 2022]</a:t>
            </a:r>
            <a:endParaRPr lang="en-GB" b="0" i="0" u="none" strike="noStrike" dirty="0">
              <a:solidFill>
                <a:srgbClr val="0E0E0E"/>
              </a:solidFill>
              <a:effectLst/>
              <a:latin typeface="Inter"/>
            </a:endParaRPr>
          </a:p>
          <a:p>
            <a:endParaRPr lang="en-US" dirty="0"/>
          </a:p>
        </p:txBody>
      </p:sp>
    </p:spTree>
    <p:extLst>
      <p:ext uri="{BB962C8B-B14F-4D97-AF65-F5344CB8AC3E}">
        <p14:creationId xmlns:p14="http://schemas.microsoft.com/office/powerpoint/2010/main" val="1733697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113F-1F8F-704D-02A9-7813705539E0}"/>
              </a:ext>
            </a:extLst>
          </p:cNvPr>
          <p:cNvSpPr>
            <a:spLocks noGrp="1"/>
          </p:cNvSpPr>
          <p:nvPr>
            <p:ph type="title"/>
          </p:nvPr>
        </p:nvSpPr>
        <p:spPr/>
        <p:txBody>
          <a:bodyPr/>
          <a:lstStyle/>
          <a:p>
            <a:r>
              <a:rPr lang="en-US" dirty="0"/>
              <a:t>When would you consider insulin?</a:t>
            </a:r>
          </a:p>
        </p:txBody>
      </p:sp>
      <p:sp>
        <p:nvSpPr>
          <p:cNvPr id="3" name="Content Placeholder 2">
            <a:extLst>
              <a:ext uri="{FF2B5EF4-FFF2-40B4-BE49-F238E27FC236}">
                <a16:creationId xmlns:a16="http://schemas.microsoft.com/office/drawing/2014/main" id="{25C3B2E9-285D-00AA-E908-1C455559429D}"/>
              </a:ext>
            </a:extLst>
          </p:cNvPr>
          <p:cNvSpPr>
            <a:spLocks noGrp="1"/>
          </p:cNvSpPr>
          <p:nvPr>
            <p:ph idx="1"/>
          </p:nvPr>
        </p:nvSpPr>
        <p:spPr/>
        <p:txBody>
          <a:bodyPr>
            <a:normAutofit lnSpcReduction="10000"/>
          </a:bodyPr>
          <a:lstStyle/>
          <a:p>
            <a:r>
              <a:rPr lang="en-US" dirty="0"/>
              <a:t>On three oral diabetic medication and not achieving hba1c target</a:t>
            </a:r>
          </a:p>
          <a:p>
            <a:r>
              <a:rPr lang="en-US" dirty="0"/>
              <a:t>Unable to tolerate other medication</a:t>
            </a:r>
          </a:p>
          <a:p>
            <a:r>
              <a:rPr lang="en-US" dirty="0"/>
              <a:t>Other medication contraindicated </a:t>
            </a:r>
          </a:p>
          <a:p>
            <a:r>
              <a:rPr lang="en-US" dirty="0"/>
              <a:t>Relieve symptoms associated with </a:t>
            </a:r>
            <a:r>
              <a:rPr lang="en-US" dirty="0" err="1"/>
              <a:t>hyperglycaemia</a:t>
            </a:r>
            <a:endParaRPr lang="en-US" dirty="0"/>
          </a:p>
          <a:p>
            <a:r>
              <a:rPr lang="en-US" dirty="0"/>
              <a:t>In preparation and during pregnancy</a:t>
            </a:r>
          </a:p>
          <a:p>
            <a:r>
              <a:rPr lang="en-US" dirty="0"/>
              <a:t>During illness/ high dose steroid use </a:t>
            </a:r>
          </a:p>
          <a:p>
            <a:r>
              <a:rPr lang="en-US" dirty="0"/>
              <a:t>In preparation for surgery (hba1c &gt; 69mmol/mol)</a:t>
            </a:r>
          </a:p>
          <a:p>
            <a:r>
              <a:rPr lang="en-US" dirty="0"/>
              <a:t>During surgery and post-operatively</a:t>
            </a:r>
          </a:p>
          <a:p>
            <a:r>
              <a:rPr lang="en-US" dirty="0"/>
              <a:t>Post MI during inpatient stay</a:t>
            </a:r>
          </a:p>
        </p:txBody>
      </p:sp>
    </p:spTree>
    <p:extLst>
      <p:ext uri="{BB962C8B-B14F-4D97-AF65-F5344CB8AC3E}">
        <p14:creationId xmlns:p14="http://schemas.microsoft.com/office/powerpoint/2010/main" val="1296767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7E50-5931-E6AF-DEEE-AF877332140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7A9C558F-7EBC-816C-18EF-A587B3DE76DF}"/>
              </a:ext>
            </a:extLst>
          </p:cNvPr>
          <p:cNvSpPr>
            <a:spLocks noGrp="1"/>
          </p:cNvSpPr>
          <p:nvPr>
            <p:ph idx="1"/>
          </p:nvPr>
        </p:nvSpPr>
        <p:spPr/>
        <p:txBody>
          <a:bodyPr/>
          <a:lstStyle/>
          <a:p>
            <a:r>
              <a:rPr lang="en-US" dirty="0"/>
              <a:t>Types of Diabetes </a:t>
            </a:r>
          </a:p>
          <a:p>
            <a:r>
              <a:rPr lang="en-US" dirty="0"/>
              <a:t>Type 2 Diabetes</a:t>
            </a:r>
          </a:p>
          <a:p>
            <a:r>
              <a:rPr lang="en-US" dirty="0"/>
              <a:t>Diagnosis </a:t>
            </a:r>
          </a:p>
          <a:p>
            <a:r>
              <a:rPr lang="en-US" dirty="0"/>
              <a:t>Lifestyle measures </a:t>
            </a:r>
          </a:p>
          <a:p>
            <a:r>
              <a:rPr lang="en-US" dirty="0"/>
              <a:t>Oral diabetic drug treatments </a:t>
            </a:r>
          </a:p>
          <a:p>
            <a:r>
              <a:rPr lang="en-US" dirty="0"/>
              <a:t>Injectable drug treatments </a:t>
            </a:r>
          </a:p>
          <a:p>
            <a:r>
              <a:rPr lang="en-US" dirty="0"/>
              <a:t>Diabetes and illness and Emergencies </a:t>
            </a:r>
          </a:p>
          <a:p>
            <a:r>
              <a:rPr lang="en-US" dirty="0"/>
              <a:t>Quiz</a:t>
            </a:r>
          </a:p>
          <a:p>
            <a:endParaRPr lang="en-US" dirty="0"/>
          </a:p>
        </p:txBody>
      </p:sp>
    </p:spTree>
    <p:extLst>
      <p:ext uri="{BB962C8B-B14F-4D97-AF65-F5344CB8AC3E}">
        <p14:creationId xmlns:p14="http://schemas.microsoft.com/office/powerpoint/2010/main" val="3794158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8945420-940C-F741-A7A1-8703C9C90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5" y="266652"/>
            <a:ext cx="9226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19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C396C-29FD-BA69-E034-B279567D84D6}"/>
              </a:ext>
            </a:extLst>
          </p:cNvPr>
          <p:cNvPicPr>
            <a:picLocks noChangeAspect="1"/>
          </p:cNvPicPr>
          <p:nvPr/>
        </p:nvPicPr>
        <p:blipFill>
          <a:blip r:embed="rId3"/>
          <a:stretch>
            <a:fillRect/>
          </a:stretch>
        </p:blipFill>
        <p:spPr>
          <a:xfrm>
            <a:off x="1610139" y="0"/>
            <a:ext cx="9183757" cy="6858000"/>
          </a:xfrm>
          <a:prstGeom prst="rect">
            <a:avLst/>
          </a:prstGeom>
        </p:spPr>
      </p:pic>
    </p:spTree>
    <p:extLst>
      <p:ext uri="{BB962C8B-B14F-4D97-AF65-F5344CB8AC3E}">
        <p14:creationId xmlns:p14="http://schemas.microsoft.com/office/powerpoint/2010/main" val="3186007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F165-28B0-0DA1-8DBE-C24CE2CFB746}"/>
              </a:ext>
            </a:extLst>
          </p:cNvPr>
          <p:cNvSpPr>
            <a:spLocks noGrp="1"/>
          </p:cNvSpPr>
          <p:nvPr>
            <p:ph type="title"/>
          </p:nvPr>
        </p:nvSpPr>
        <p:spPr/>
        <p:txBody>
          <a:bodyPr/>
          <a:lstStyle/>
          <a:p>
            <a:r>
              <a:rPr lang="en-US" dirty="0"/>
              <a:t>Names of insulin</a:t>
            </a:r>
          </a:p>
        </p:txBody>
      </p:sp>
      <p:pic>
        <p:nvPicPr>
          <p:cNvPr id="26" name="Picture 25">
            <a:extLst>
              <a:ext uri="{FF2B5EF4-FFF2-40B4-BE49-F238E27FC236}">
                <a16:creationId xmlns:a16="http://schemas.microsoft.com/office/drawing/2014/main" id="{F177806E-90B3-FDBF-2996-ECC521BFB7C1}"/>
              </a:ext>
            </a:extLst>
          </p:cNvPr>
          <p:cNvPicPr>
            <a:picLocks noChangeAspect="1"/>
          </p:cNvPicPr>
          <p:nvPr/>
        </p:nvPicPr>
        <p:blipFill>
          <a:blip r:embed="rId3"/>
          <a:stretch>
            <a:fillRect/>
          </a:stretch>
        </p:blipFill>
        <p:spPr>
          <a:xfrm>
            <a:off x="838200" y="2002735"/>
            <a:ext cx="7772400" cy="3886200"/>
          </a:xfrm>
          <a:prstGeom prst="rect">
            <a:avLst/>
          </a:prstGeom>
        </p:spPr>
      </p:pic>
    </p:spTree>
    <p:extLst>
      <p:ext uri="{BB962C8B-B14F-4D97-AF65-F5344CB8AC3E}">
        <p14:creationId xmlns:p14="http://schemas.microsoft.com/office/powerpoint/2010/main" val="2636049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61481-D0FE-75F7-CB97-B8CC370536A9}"/>
              </a:ext>
            </a:extLst>
          </p:cNvPr>
          <p:cNvPicPr>
            <a:picLocks noChangeAspect="1"/>
          </p:cNvPicPr>
          <p:nvPr/>
        </p:nvPicPr>
        <p:blipFill>
          <a:blip r:embed="rId3"/>
          <a:stretch>
            <a:fillRect/>
          </a:stretch>
        </p:blipFill>
        <p:spPr>
          <a:xfrm>
            <a:off x="639418" y="412185"/>
            <a:ext cx="10512286" cy="3265435"/>
          </a:xfrm>
          <a:prstGeom prst="rect">
            <a:avLst/>
          </a:prstGeom>
        </p:spPr>
      </p:pic>
      <p:pic>
        <p:nvPicPr>
          <p:cNvPr id="5" name="Picture 4">
            <a:extLst>
              <a:ext uri="{FF2B5EF4-FFF2-40B4-BE49-F238E27FC236}">
                <a16:creationId xmlns:a16="http://schemas.microsoft.com/office/drawing/2014/main" id="{7FFA7615-BBC3-9DA2-FE07-7C1806F6F4C8}"/>
              </a:ext>
            </a:extLst>
          </p:cNvPr>
          <p:cNvPicPr>
            <a:picLocks noChangeAspect="1"/>
          </p:cNvPicPr>
          <p:nvPr/>
        </p:nvPicPr>
        <p:blipFill>
          <a:blip r:embed="rId4"/>
          <a:stretch>
            <a:fillRect/>
          </a:stretch>
        </p:blipFill>
        <p:spPr>
          <a:xfrm>
            <a:off x="798443" y="3677620"/>
            <a:ext cx="9915939" cy="2961576"/>
          </a:xfrm>
          <a:prstGeom prst="rect">
            <a:avLst/>
          </a:prstGeom>
        </p:spPr>
      </p:pic>
    </p:spTree>
    <p:extLst>
      <p:ext uri="{BB962C8B-B14F-4D97-AF65-F5344CB8AC3E}">
        <p14:creationId xmlns:p14="http://schemas.microsoft.com/office/powerpoint/2010/main" val="4177331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C428D-6504-721B-781D-4F584494C0C9}"/>
              </a:ext>
            </a:extLst>
          </p:cNvPr>
          <p:cNvPicPr>
            <a:picLocks noChangeAspect="1"/>
          </p:cNvPicPr>
          <p:nvPr/>
        </p:nvPicPr>
        <p:blipFill>
          <a:blip r:embed="rId3"/>
          <a:stretch>
            <a:fillRect/>
          </a:stretch>
        </p:blipFill>
        <p:spPr>
          <a:xfrm>
            <a:off x="798445" y="357690"/>
            <a:ext cx="8305798" cy="2872527"/>
          </a:xfrm>
          <a:prstGeom prst="rect">
            <a:avLst/>
          </a:prstGeom>
        </p:spPr>
      </p:pic>
      <p:pic>
        <p:nvPicPr>
          <p:cNvPr id="5" name="Picture 4">
            <a:extLst>
              <a:ext uri="{FF2B5EF4-FFF2-40B4-BE49-F238E27FC236}">
                <a16:creationId xmlns:a16="http://schemas.microsoft.com/office/drawing/2014/main" id="{C8126CFB-4320-5512-78D5-824DBE9A7D61}"/>
              </a:ext>
            </a:extLst>
          </p:cNvPr>
          <p:cNvPicPr>
            <a:picLocks noChangeAspect="1"/>
          </p:cNvPicPr>
          <p:nvPr/>
        </p:nvPicPr>
        <p:blipFill>
          <a:blip r:embed="rId4"/>
          <a:stretch>
            <a:fillRect/>
          </a:stretch>
        </p:blipFill>
        <p:spPr>
          <a:xfrm>
            <a:off x="798445" y="3627784"/>
            <a:ext cx="8126894" cy="2673743"/>
          </a:xfrm>
          <a:prstGeom prst="rect">
            <a:avLst/>
          </a:prstGeom>
        </p:spPr>
      </p:pic>
    </p:spTree>
    <p:extLst>
      <p:ext uri="{BB962C8B-B14F-4D97-AF65-F5344CB8AC3E}">
        <p14:creationId xmlns:p14="http://schemas.microsoft.com/office/powerpoint/2010/main" val="3719731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5D28-DBC4-7DFB-0AC1-A4A70617E70B}"/>
              </a:ext>
            </a:extLst>
          </p:cNvPr>
          <p:cNvSpPr>
            <a:spLocks noGrp="1"/>
          </p:cNvSpPr>
          <p:nvPr>
            <p:ph type="title"/>
          </p:nvPr>
        </p:nvSpPr>
        <p:spPr/>
        <p:txBody>
          <a:bodyPr/>
          <a:lstStyle/>
          <a:p>
            <a:r>
              <a:rPr lang="en-US" dirty="0"/>
              <a:t>Types of insulin regimes</a:t>
            </a:r>
          </a:p>
        </p:txBody>
      </p:sp>
      <p:sp>
        <p:nvSpPr>
          <p:cNvPr id="3" name="Content Placeholder 2">
            <a:extLst>
              <a:ext uri="{FF2B5EF4-FFF2-40B4-BE49-F238E27FC236}">
                <a16:creationId xmlns:a16="http://schemas.microsoft.com/office/drawing/2014/main" id="{5E596788-1DC0-716C-B5D5-9628D5E57498}"/>
              </a:ext>
            </a:extLst>
          </p:cNvPr>
          <p:cNvSpPr>
            <a:spLocks noGrp="1"/>
          </p:cNvSpPr>
          <p:nvPr>
            <p:ph idx="1"/>
          </p:nvPr>
        </p:nvSpPr>
        <p:spPr/>
        <p:txBody>
          <a:bodyPr/>
          <a:lstStyle/>
          <a:p>
            <a:r>
              <a:rPr lang="en-US" dirty="0"/>
              <a:t>Basal</a:t>
            </a:r>
          </a:p>
          <a:p>
            <a:r>
              <a:rPr lang="en-US" dirty="0"/>
              <a:t>Basal Bolus </a:t>
            </a:r>
          </a:p>
          <a:p>
            <a:r>
              <a:rPr lang="en-US" dirty="0"/>
              <a:t>Pre-mixed twice daily</a:t>
            </a:r>
          </a:p>
          <a:p>
            <a:endParaRPr lang="en-US" dirty="0"/>
          </a:p>
        </p:txBody>
      </p:sp>
    </p:spTree>
    <p:extLst>
      <p:ext uri="{BB962C8B-B14F-4D97-AF65-F5344CB8AC3E}">
        <p14:creationId xmlns:p14="http://schemas.microsoft.com/office/powerpoint/2010/main" val="2871241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705A-A055-D94E-93A2-502CF768718E}"/>
              </a:ext>
            </a:extLst>
          </p:cNvPr>
          <p:cNvSpPr>
            <a:spLocks noGrp="1"/>
          </p:cNvSpPr>
          <p:nvPr>
            <p:ph type="title"/>
          </p:nvPr>
        </p:nvSpPr>
        <p:spPr/>
        <p:txBody>
          <a:bodyPr/>
          <a:lstStyle/>
          <a:p>
            <a:r>
              <a:rPr lang="en-US" dirty="0"/>
              <a:t>NICE guidelines - Commencing Insulin </a:t>
            </a:r>
          </a:p>
        </p:txBody>
      </p:sp>
      <p:sp>
        <p:nvSpPr>
          <p:cNvPr id="3" name="Content Placeholder 2">
            <a:extLst>
              <a:ext uri="{FF2B5EF4-FFF2-40B4-BE49-F238E27FC236}">
                <a16:creationId xmlns:a16="http://schemas.microsoft.com/office/drawing/2014/main" id="{5A9DC1F4-AA9A-4E46-BEBB-AA604F4639A7}"/>
              </a:ext>
            </a:extLst>
          </p:cNvPr>
          <p:cNvSpPr>
            <a:spLocks noGrp="1"/>
          </p:cNvSpPr>
          <p:nvPr>
            <p:ph idx="1"/>
          </p:nvPr>
        </p:nvSpPr>
        <p:spPr/>
        <p:txBody>
          <a:bodyPr>
            <a:normAutofit fontScale="92500" lnSpcReduction="20000"/>
          </a:bodyPr>
          <a:lstStyle/>
          <a:p>
            <a:r>
              <a:rPr lang="en-GB" dirty="0"/>
              <a:t>Offer neutral protamine Hagedorn (NPH) insulin injected once or twice daily according to need.</a:t>
            </a:r>
          </a:p>
          <a:p>
            <a:pPr marL="0" indent="0">
              <a:buNone/>
            </a:pPr>
            <a:endParaRPr lang="en-GB" dirty="0"/>
          </a:p>
          <a:p>
            <a:r>
              <a:rPr lang="en-GB" dirty="0"/>
              <a:t>Consider, as an alternative to NPH insulin, using insulin detemir or </a:t>
            </a:r>
            <a:r>
              <a:rPr lang="en-GB" u="sng" dirty="0">
                <a:hlinkClick r:id="rId2"/>
              </a:rPr>
              <a:t>insulin glargine</a:t>
            </a:r>
            <a:r>
              <a:rPr lang="en-GB" dirty="0"/>
              <a:t> if:</a:t>
            </a:r>
          </a:p>
          <a:p>
            <a:r>
              <a:rPr lang="en-GB" dirty="0"/>
              <a:t>the person needs help from a carer or healthcare professional to inject insulin, and use of insulin detemir or insulin glargine would reduce the frequency of injections from twice to once daily </a:t>
            </a:r>
            <a:r>
              <a:rPr lang="en-GB" b="1" dirty="0"/>
              <a:t>or</a:t>
            </a:r>
            <a:endParaRPr lang="en-GB" dirty="0"/>
          </a:p>
          <a:p>
            <a:r>
              <a:rPr lang="en-GB" dirty="0"/>
              <a:t>the person's lifestyle is restricted by recurrent symptomatic hypoglycaemic episodes </a:t>
            </a:r>
            <a:r>
              <a:rPr lang="en-GB" b="1" dirty="0"/>
              <a:t>or</a:t>
            </a:r>
            <a:endParaRPr lang="en-GB" dirty="0"/>
          </a:p>
          <a:p>
            <a:r>
              <a:rPr lang="en-GB" dirty="0"/>
              <a:t>the person would otherwise need twice‑daily NPH insulin injections in combination with oral glucose‑lowering drugs.</a:t>
            </a:r>
          </a:p>
          <a:p>
            <a:pPr marL="0" indent="0">
              <a:buNone/>
            </a:pPr>
            <a:endParaRPr lang="en-US" dirty="0"/>
          </a:p>
        </p:txBody>
      </p:sp>
    </p:spTree>
    <p:extLst>
      <p:ext uri="{BB962C8B-B14F-4D97-AF65-F5344CB8AC3E}">
        <p14:creationId xmlns:p14="http://schemas.microsoft.com/office/powerpoint/2010/main" val="1287099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2FFA-3C6D-C222-48C7-6A723B2ED7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45846A-8593-E069-5BCD-75A154A59969}"/>
              </a:ext>
            </a:extLst>
          </p:cNvPr>
          <p:cNvSpPr>
            <a:spLocks noGrp="1"/>
          </p:cNvSpPr>
          <p:nvPr>
            <p:ph idx="1"/>
          </p:nvPr>
        </p:nvSpPr>
        <p:spPr/>
        <p:txBody>
          <a:bodyPr/>
          <a:lstStyle/>
          <a:p>
            <a:r>
              <a:rPr lang="en-GB" b="0" i="0" u="none" strike="noStrike" dirty="0">
                <a:solidFill>
                  <a:srgbClr val="000000"/>
                </a:solidFill>
                <a:effectLst/>
                <a:latin typeface="InterFace"/>
              </a:rPr>
              <a:t>If the HbA</a:t>
            </a:r>
            <a:r>
              <a:rPr lang="en-GB" b="0" i="0" u="none" strike="noStrike" baseline="-25000" dirty="0">
                <a:solidFill>
                  <a:srgbClr val="000000"/>
                </a:solidFill>
                <a:effectLst/>
                <a:latin typeface="InterFace"/>
              </a:rPr>
              <a:t>1</a:t>
            </a:r>
            <a:r>
              <a:rPr lang="en-GB" b="0" i="0" u="none" strike="noStrike" dirty="0">
                <a:solidFill>
                  <a:srgbClr val="000000"/>
                </a:solidFill>
                <a:effectLst/>
                <a:latin typeface="InterFace"/>
              </a:rPr>
              <a:t>c remains suboptimal, especially if the HbA</a:t>
            </a:r>
            <a:r>
              <a:rPr lang="en-GB" b="0" i="0" u="none" strike="noStrike" baseline="-25000" dirty="0">
                <a:solidFill>
                  <a:srgbClr val="000000"/>
                </a:solidFill>
                <a:effectLst/>
                <a:latin typeface="InterFace"/>
              </a:rPr>
              <a:t>1</a:t>
            </a:r>
            <a:r>
              <a:rPr lang="en-GB" b="0" i="0" u="none" strike="noStrike" dirty="0">
                <a:solidFill>
                  <a:srgbClr val="000000"/>
                </a:solidFill>
                <a:effectLst/>
                <a:latin typeface="InterFace"/>
              </a:rPr>
              <a:t>c is 75 mmol/mol (9.0%) or higher, you can consider escalation to NPH plus a short-acting insulin. These can be given separately or as a pre-mixed (biphasic) preparation</a:t>
            </a:r>
            <a:endParaRPr lang="en-US" dirty="0"/>
          </a:p>
          <a:p>
            <a:endParaRPr lang="en-US" dirty="0"/>
          </a:p>
        </p:txBody>
      </p:sp>
    </p:spTree>
    <p:extLst>
      <p:ext uri="{BB962C8B-B14F-4D97-AF65-F5344CB8AC3E}">
        <p14:creationId xmlns:p14="http://schemas.microsoft.com/office/powerpoint/2010/main" val="4146318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417E-F4FE-E17D-B757-4FB9E2201DE5}"/>
              </a:ext>
            </a:extLst>
          </p:cNvPr>
          <p:cNvSpPr>
            <a:spLocks noGrp="1"/>
          </p:cNvSpPr>
          <p:nvPr>
            <p:ph type="title"/>
          </p:nvPr>
        </p:nvSpPr>
        <p:spPr/>
        <p:txBody>
          <a:bodyPr/>
          <a:lstStyle/>
          <a:p>
            <a:r>
              <a:rPr lang="en-US" dirty="0"/>
              <a:t>Terence</a:t>
            </a:r>
          </a:p>
        </p:txBody>
      </p:sp>
      <p:sp>
        <p:nvSpPr>
          <p:cNvPr id="3" name="Content Placeholder 2">
            <a:extLst>
              <a:ext uri="{FF2B5EF4-FFF2-40B4-BE49-F238E27FC236}">
                <a16:creationId xmlns:a16="http://schemas.microsoft.com/office/drawing/2014/main" id="{04F4C3F2-B377-0475-DE09-42141DB3AE16}"/>
              </a:ext>
            </a:extLst>
          </p:cNvPr>
          <p:cNvSpPr>
            <a:spLocks noGrp="1"/>
          </p:cNvSpPr>
          <p:nvPr>
            <p:ph idx="1"/>
          </p:nvPr>
        </p:nvSpPr>
        <p:spPr/>
        <p:txBody>
          <a:bodyPr>
            <a:normAutofit fontScale="92500" lnSpcReduction="20000"/>
          </a:bodyPr>
          <a:lstStyle/>
          <a:p>
            <a:r>
              <a:rPr lang="en-US" dirty="0"/>
              <a:t>Terence was initiated on Humulin I 10 units by the intermediate diabetes team 6 months ago. He subsequently missed 2 appointments and was discharged by the team. He is not keen for a referral back. </a:t>
            </a:r>
          </a:p>
          <a:p>
            <a:endParaRPr lang="en-US" dirty="0"/>
          </a:p>
          <a:p>
            <a:r>
              <a:rPr lang="en-US" dirty="0"/>
              <a:t>He is also on metformin 1g BD and empagliflozin 25mg OD</a:t>
            </a:r>
          </a:p>
          <a:p>
            <a:endParaRPr lang="en-US" dirty="0"/>
          </a:p>
          <a:p>
            <a:r>
              <a:rPr lang="en-US" dirty="0"/>
              <a:t>He has come to see you as he is feeling increasingly thirsty. </a:t>
            </a:r>
          </a:p>
          <a:p>
            <a:endParaRPr lang="en-US" dirty="0"/>
          </a:p>
          <a:p>
            <a:r>
              <a:rPr lang="en-US" dirty="0"/>
              <a:t>He has been testing his fasting CBG which has been 16, 18, 17, 15</a:t>
            </a:r>
          </a:p>
          <a:p>
            <a:endParaRPr lang="en-US" dirty="0"/>
          </a:p>
          <a:p>
            <a:r>
              <a:rPr lang="en-US" dirty="0"/>
              <a:t>How would you manage him?</a:t>
            </a:r>
          </a:p>
          <a:p>
            <a:endParaRPr lang="en-US" dirty="0"/>
          </a:p>
        </p:txBody>
      </p:sp>
    </p:spTree>
    <p:extLst>
      <p:ext uri="{BB962C8B-B14F-4D97-AF65-F5344CB8AC3E}">
        <p14:creationId xmlns:p14="http://schemas.microsoft.com/office/powerpoint/2010/main" val="1962009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105E-26CD-5037-14F0-87C735B6481A}"/>
              </a:ext>
            </a:extLst>
          </p:cNvPr>
          <p:cNvSpPr>
            <a:spLocks noGrp="1"/>
          </p:cNvSpPr>
          <p:nvPr>
            <p:ph type="title"/>
          </p:nvPr>
        </p:nvSpPr>
        <p:spPr/>
        <p:txBody>
          <a:bodyPr/>
          <a:lstStyle/>
          <a:p>
            <a:r>
              <a:rPr lang="en-US" dirty="0"/>
              <a:t>Ethel</a:t>
            </a:r>
          </a:p>
        </p:txBody>
      </p:sp>
      <p:sp>
        <p:nvSpPr>
          <p:cNvPr id="3" name="Content Placeholder 2">
            <a:extLst>
              <a:ext uri="{FF2B5EF4-FFF2-40B4-BE49-F238E27FC236}">
                <a16:creationId xmlns:a16="http://schemas.microsoft.com/office/drawing/2014/main" id="{A5F45ACE-D637-FD0C-201A-719AC73EDF14}"/>
              </a:ext>
            </a:extLst>
          </p:cNvPr>
          <p:cNvSpPr>
            <a:spLocks noGrp="1"/>
          </p:cNvSpPr>
          <p:nvPr>
            <p:ph idx="1"/>
          </p:nvPr>
        </p:nvSpPr>
        <p:spPr/>
        <p:txBody>
          <a:bodyPr/>
          <a:lstStyle/>
          <a:p>
            <a:r>
              <a:rPr lang="en-US" dirty="0"/>
              <a:t>75 year old Ethel has had type 2 diabetes for 15 years. Her husband has noticed that she has episodes where she is slurring her speech. He usually gives her some chocolate and milk when these episodes occur.</a:t>
            </a:r>
          </a:p>
          <a:p>
            <a:r>
              <a:rPr lang="en-US" dirty="0"/>
              <a:t>On pre-mixed insulin 15units before breakfast and 20 units before dinner </a:t>
            </a:r>
          </a:p>
          <a:p>
            <a:r>
              <a:rPr lang="en-US" dirty="0"/>
              <a:t>BMs before breakfast 4.2, 3.1, 5.2, 14, 2.6</a:t>
            </a:r>
          </a:p>
          <a:p>
            <a:r>
              <a:rPr lang="en-US" dirty="0"/>
              <a:t>BMs before dinner 10.6, 14.7, 16.2, 13</a:t>
            </a:r>
          </a:p>
        </p:txBody>
      </p:sp>
    </p:spTree>
    <p:extLst>
      <p:ext uri="{BB962C8B-B14F-4D97-AF65-F5344CB8AC3E}">
        <p14:creationId xmlns:p14="http://schemas.microsoft.com/office/powerpoint/2010/main" val="45773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2ECD-18D8-E34F-ADFB-8A3830573A38}"/>
              </a:ext>
            </a:extLst>
          </p:cNvPr>
          <p:cNvSpPr>
            <a:spLocks noGrp="1"/>
          </p:cNvSpPr>
          <p:nvPr>
            <p:ph type="title"/>
          </p:nvPr>
        </p:nvSpPr>
        <p:spPr/>
        <p:txBody>
          <a:bodyPr/>
          <a:lstStyle/>
          <a:p>
            <a:pPr algn="ctr"/>
            <a:r>
              <a:rPr lang="en-US" dirty="0"/>
              <a:t>Types of Diabetes </a:t>
            </a:r>
          </a:p>
        </p:txBody>
      </p:sp>
      <p:sp>
        <p:nvSpPr>
          <p:cNvPr id="3" name="Content Placeholder 2">
            <a:extLst>
              <a:ext uri="{FF2B5EF4-FFF2-40B4-BE49-F238E27FC236}">
                <a16:creationId xmlns:a16="http://schemas.microsoft.com/office/drawing/2014/main" id="{AF80CA96-E8F3-FD40-9DF1-9D5C4D9884CD}"/>
              </a:ext>
            </a:extLst>
          </p:cNvPr>
          <p:cNvSpPr>
            <a:spLocks noGrp="1"/>
          </p:cNvSpPr>
          <p:nvPr>
            <p:ph idx="1"/>
          </p:nvPr>
        </p:nvSpPr>
        <p:spPr/>
        <p:txBody>
          <a:bodyPr/>
          <a:lstStyle/>
          <a:p>
            <a:r>
              <a:rPr lang="en-GB" dirty="0"/>
              <a:t>Type 1 </a:t>
            </a:r>
          </a:p>
          <a:p>
            <a:r>
              <a:rPr lang="en-GB" dirty="0"/>
              <a:t>Type 2</a:t>
            </a:r>
          </a:p>
          <a:p>
            <a:r>
              <a:rPr lang="en-GB" dirty="0"/>
              <a:t>MODY (maturity onset diabetes of the young) </a:t>
            </a:r>
          </a:p>
          <a:p>
            <a:r>
              <a:rPr lang="en-GB" dirty="0"/>
              <a:t>LADA (latent autoimmune diabetes in adults), </a:t>
            </a:r>
          </a:p>
          <a:p>
            <a:r>
              <a:rPr lang="en-GB" dirty="0"/>
              <a:t>Pancreatic Diabetes (Type 3C Diabetes)</a:t>
            </a:r>
          </a:p>
          <a:p>
            <a:r>
              <a:rPr lang="en-GB" dirty="0"/>
              <a:t>Pre-diabetes, (Non-diabetic hyperglycaemia)</a:t>
            </a:r>
          </a:p>
          <a:p>
            <a:r>
              <a:rPr lang="en-GB" dirty="0"/>
              <a:t>Gestational diabetes</a:t>
            </a:r>
            <a:endParaRPr lang="en-US" dirty="0"/>
          </a:p>
        </p:txBody>
      </p:sp>
    </p:spTree>
    <p:extLst>
      <p:ext uri="{BB962C8B-B14F-4D97-AF65-F5344CB8AC3E}">
        <p14:creationId xmlns:p14="http://schemas.microsoft.com/office/powerpoint/2010/main" val="1014040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2E4F-2D8F-8845-8EFD-B1EA6A1C0313}"/>
              </a:ext>
            </a:extLst>
          </p:cNvPr>
          <p:cNvSpPr>
            <a:spLocks noGrp="1"/>
          </p:cNvSpPr>
          <p:nvPr>
            <p:ph type="title"/>
          </p:nvPr>
        </p:nvSpPr>
        <p:spPr/>
        <p:txBody>
          <a:bodyPr/>
          <a:lstStyle/>
          <a:p>
            <a:r>
              <a:rPr lang="en-US" dirty="0" err="1"/>
              <a:t>Hypogylcaemia</a:t>
            </a:r>
            <a:endParaRPr lang="en-US" dirty="0"/>
          </a:p>
        </p:txBody>
      </p:sp>
      <p:sp>
        <p:nvSpPr>
          <p:cNvPr id="3" name="Content Placeholder 2">
            <a:extLst>
              <a:ext uri="{FF2B5EF4-FFF2-40B4-BE49-F238E27FC236}">
                <a16:creationId xmlns:a16="http://schemas.microsoft.com/office/drawing/2014/main" id="{8DA658E7-35C4-C14C-B857-16CFE3502F68}"/>
              </a:ext>
            </a:extLst>
          </p:cNvPr>
          <p:cNvSpPr>
            <a:spLocks noGrp="1"/>
          </p:cNvSpPr>
          <p:nvPr>
            <p:ph idx="1"/>
          </p:nvPr>
        </p:nvSpPr>
        <p:spPr/>
        <p:txBody>
          <a:bodyPr>
            <a:normAutofit fontScale="92500" lnSpcReduction="20000"/>
          </a:bodyPr>
          <a:lstStyle/>
          <a:p>
            <a:r>
              <a:rPr lang="en-US" dirty="0"/>
              <a:t>Blood glucose below 4mmol/l</a:t>
            </a:r>
          </a:p>
          <a:p>
            <a:r>
              <a:rPr lang="en-US" dirty="0"/>
              <a:t>Shaking</a:t>
            </a:r>
          </a:p>
          <a:p>
            <a:r>
              <a:rPr lang="en-US" dirty="0"/>
              <a:t>Sweating</a:t>
            </a:r>
          </a:p>
          <a:p>
            <a:r>
              <a:rPr lang="en-US" dirty="0"/>
              <a:t>Headaches</a:t>
            </a:r>
          </a:p>
          <a:p>
            <a:r>
              <a:rPr lang="en-US" dirty="0"/>
              <a:t>Hunger</a:t>
            </a:r>
          </a:p>
          <a:p>
            <a:r>
              <a:rPr lang="en-US" dirty="0"/>
              <a:t>Tingling of the lips</a:t>
            </a:r>
          </a:p>
          <a:p>
            <a:r>
              <a:rPr lang="en-US" dirty="0"/>
              <a:t>Confusion</a:t>
            </a:r>
          </a:p>
          <a:p>
            <a:r>
              <a:rPr lang="en-US" dirty="0"/>
              <a:t>Unsteadiness</a:t>
            </a:r>
          </a:p>
          <a:p>
            <a:r>
              <a:rPr lang="en-US" dirty="0"/>
              <a:t>Palpitations </a:t>
            </a:r>
          </a:p>
          <a:p>
            <a:r>
              <a:rPr lang="en-US" dirty="0"/>
              <a:t>Irritability </a:t>
            </a:r>
          </a:p>
        </p:txBody>
      </p:sp>
    </p:spTree>
    <p:extLst>
      <p:ext uri="{BB962C8B-B14F-4D97-AF65-F5344CB8AC3E}">
        <p14:creationId xmlns:p14="http://schemas.microsoft.com/office/powerpoint/2010/main" val="1778674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C76C-F109-F44A-9764-95B8ACF3D2A9}"/>
              </a:ext>
            </a:extLst>
          </p:cNvPr>
          <p:cNvSpPr>
            <a:spLocks noGrp="1"/>
          </p:cNvSpPr>
          <p:nvPr>
            <p:ph type="title"/>
          </p:nvPr>
        </p:nvSpPr>
        <p:spPr/>
        <p:txBody>
          <a:bodyPr/>
          <a:lstStyle/>
          <a:p>
            <a:r>
              <a:rPr lang="en-US" dirty="0" err="1"/>
              <a:t>Hypoglycaemia</a:t>
            </a:r>
            <a:r>
              <a:rPr lang="en-US" dirty="0"/>
              <a:t> - </a:t>
            </a:r>
          </a:p>
        </p:txBody>
      </p:sp>
      <p:sp>
        <p:nvSpPr>
          <p:cNvPr id="3" name="Content Placeholder 2">
            <a:extLst>
              <a:ext uri="{FF2B5EF4-FFF2-40B4-BE49-F238E27FC236}">
                <a16:creationId xmlns:a16="http://schemas.microsoft.com/office/drawing/2014/main" id="{F76C082E-CCB6-FD4A-B4FF-160B7A85F3D0}"/>
              </a:ext>
            </a:extLst>
          </p:cNvPr>
          <p:cNvSpPr>
            <a:spLocks noGrp="1"/>
          </p:cNvSpPr>
          <p:nvPr>
            <p:ph idx="1"/>
          </p:nvPr>
        </p:nvSpPr>
        <p:spPr/>
        <p:txBody>
          <a:bodyPr>
            <a:normAutofit lnSpcReduction="10000"/>
          </a:bodyPr>
          <a:lstStyle/>
          <a:p>
            <a:r>
              <a:rPr lang="en-US" dirty="0"/>
              <a:t>Missed or delayed meal</a:t>
            </a:r>
          </a:p>
          <a:p>
            <a:r>
              <a:rPr lang="en-US" dirty="0"/>
              <a:t>Eat less carbohydrate than expected</a:t>
            </a:r>
          </a:p>
          <a:p>
            <a:r>
              <a:rPr lang="en-US" dirty="0"/>
              <a:t>Unplanned exercise</a:t>
            </a:r>
          </a:p>
          <a:p>
            <a:r>
              <a:rPr lang="en-US" dirty="0"/>
              <a:t>Alcohol </a:t>
            </a:r>
          </a:p>
          <a:p>
            <a:r>
              <a:rPr lang="en-US" dirty="0"/>
              <a:t>Inject too much insulin by mistake</a:t>
            </a:r>
          </a:p>
          <a:p>
            <a:r>
              <a:rPr lang="en-US" dirty="0"/>
              <a:t>Dieting and losing weight but not adjusting insulin/ SU</a:t>
            </a:r>
          </a:p>
          <a:p>
            <a:r>
              <a:rPr lang="en-US" dirty="0"/>
              <a:t>Heat can cause insulin to be absorbed more quickly </a:t>
            </a:r>
          </a:p>
          <a:p>
            <a:r>
              <a:rPr lang="en-US" dirty="0"/>
              <a:t>Poor insulin injection technique</a:t>
            </a:r>
          </a:p>
          <a:p>
            <a:r>
              <a:rPr lang="en-US" dirty="0" err="1"/>
              <a:t>lipohypertrophy</a:t>
            </a:r>
            <a:endParaRPr lang="en-US" dirty="0"/>
          </a:p>
          <a:p>
            <a:endParaRPr lang="en-US" dirty="0"/>
          </a:p>
        </p:txBody>
      </p:sp>
    </p:spTree>
    <p:extLst>
      <p:ext uri="{BB962C8B-B14F-4D97-AF65-F5344CB8AC3E}">
        <p14:creationId xmlns:p14="http://schemas.microsoft.com/office/powerpoint/2010/main" val="3500245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540C-F8BD-B445-8BFD-174920F074BB}"/>
              </a:ext>
            </a:extLst>
          </p:cNvPr>
          <p:cNvSpPr>
            <a:spLocks noGrp="1"/>
          </p:cNvSpPr>
          <p:nvPr>
            <p:ph type="title"/>
          </p:nvPr>
        </p:nvSpPr>
        <p:spPr/>
        <p:txBody>
          <a:bodyPr/>
          <a:lstStyle/>
          <a:p>
            <a:r>
              <a:rPr lang="en-US" dirty="0"/>
              <a:t>Treating </a:t>
            </a:r>
            <a:r>
              <a:rPr lang="en-US" dirty="0" err="1"/>
              <a:t>hypoglycaemia</a:t>
            </a:r>
            <a:r>
              <a:rPr lang="en-US" dirty="0"/>
              <a:t> </a:t>
            </a:r>
          </a:p>
        </p:txBody>
      </p:sp>
      <p:sp>
        <p:nvSpPr>
          <p:cNvPr id="3" name="Content Placeholder 2">
            <a:extLst>
              <a:ext uri="{FF2B5EF4-FFF2-40B4-BE49-F238E27FC236}">
                <a16:creationId xmlns:a16="http://schemas.microsoft.com/office/drawing/2014/main" id="{FFE2AE71-BE5C-7141-978C-50A55C4A1173}"/>
              </a:ext>
            </a:extLst>
          </p:cNvPr>
          <p:cNvSpPr>
            <a:spLocks noGrp="1"/>
          </p:cNvSpPr>
          <p:nvPr>
            <p:ph idx="1"/>
          </p:nvPr>
        </p:nvSpPr>
        <p:spPr/>
        <p:txBody>
          <a:bodyPr>
            <a:normAutofit fontScale="92500" lnSpcReduction="20000"/>
          </a:bodyPr>
          <a:lstStyle/>
          <a:p>
            <a:r>
              <a:rPr lang="en-US" dirty="0"/>
              <a:t>Take 15-20g glucose </a:t>
            </a:r>
          </a:p>
          <a:p>
            <a:r>
              <a:rPr lang="en-GB" dirty="0"/>
              <a:t>200ml of smooth orange juice </a:t>
            </a:r>
          </a:p>
          <a:p>
            <a:r>
              <a:rPr lang="en-GB" dirty="0"/>
              <a:t>60mlglucojuice</a:t>
            </a:r>
          </a:p>
          <a:p>
            <a:r>
              <a:rPr lang="en-GB" dirty="0"/>
              <a:t>5 </a:t>
            </a:r>
            <a:r>
              <a:rPr lang="en-GB" dirty="0" err="1"/>
              <a:t>glucotabs</a:t>
            </a:r>
            <a:endParaRPr lang="en-GB" dirty="0"/>
          </a:p>
          <a:p>
            <a:r>
              <a:rPr lang="en-GB" dirty="0"/>
              <a:t>6dextrosetablets </a:t>
            </a:r>
          </a:p>
          <a:p>
            <a:r>
              <a:rPr lang="en-GB" dirty="0"/>
              <a:t>4 standard jelly babies</a:t>
            </a:r>
          </a:p>
          <a:p>
            <a:r>
              <a:rPr lang="en-GB" dirty="0"/>
              <a:t>170-225ml Lucozade (2017)</a:t>
            </a:r>
            <a:br>
              <a:rPr lang="en-GB" dirty="0"/>
            </a:br>
            <a:endParaRPr lang="en-GB" dirty="0"/>
          </a:p>
          <a:p>
            <a:r>
              <a:rPr lang="en-US" dirty="0"/>
              <a:t>Repeat treatment if blood glucose has not risen to 4 mmol/l after 15 minutes</a:t>
            </a:r>
          </a:p>
          <a:p>
            <a:r>
              <a:rPr lang="en-US" dirty="0"/>
              <a:t>A follow-up snack providing 15-20g of carbohydrate may be needed</a:t>
            </a:r>
          </a:p>
          <a:p>
            <a:endParaRPr lang="en-US" dirty="0"/>
          </a:p>
          <a:p>
            <a:endParaRPr lang="en-US" dirty="0"/>
          </a:p>
        </p:txBody>
      </p:sp>
    </p:spTree>
    <p:extLst>
      <p:ext uri="{BB962C8B-B14F-4D97-AF65-F5344CB8AC3E}">
        <p14:creationId xmlns:p14="http://schemas.microsoft.com/office/powerpoint/2010/main" val="4104887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8F44-55C9-7998-3160-6D15F97F1176}"/>
              </a:ext>
            </a:extLst>
          </p:cNvPr>
          <p:cNvSpPr>
            <a:spLocks noGrp="1"/>
          </p:cNvSpPr>
          <p:nvPr>
            <p:ph type="title"/>
          </p:nvPr>
        </p:nvSpPr>
        <p:spPr/>
        <p:txBody>
          <a:bodyPr/>
          <a:lstStyle/>
          <a:p>
            <a:r>
              <a:rPr lang="en-US" dirty="0"/>
              <a:t>Gary</a:t>
            </a:r>
          </a:p>
        </p:txBody>
      </p:sp>
      <p:sp>
        <p:nvSpPr>
          <p:cNvPr id="3" name="Content Placeholder 2">
            <a:extLst>
              <a:ext uri="{FF2B5EF4-FFF2-40B4-BE49-F238E27FC236}">
                <a16:creationId xmlns:a16="http://schemas.microsoft.com/office/drawing/2014/main" id="{72EA0E32-1F15-46E5-BF0E-08F01CA936D3}"/>
              </a:ext>
            </a:extLst>
          </p:cNvPr>
          <p:cNvSpPr>
            <a:spLocks noGrp="1"/>
          </p:cNvSpPr>
          <p:nvPr>
            <p:ph idx="1"/>
          </p:nvPr>
        </p:nvSpPr>
        <p:spPr/>
        <p:txBody>
          <a:bodyPr/>
          <a:lstStyle/>
          <a:p>
            <a:r>
              <a:rPr lang="en-US" dirty="0"/>
              <a:t>Gary 52 </a:t>
            </a:r>
            <a:r>
              <a:rPr lang="en-US" dirty="0" err="1"/>
              <a:t>yo</a:t>
            </a:r>
            <a:r>
              <a:rPr lang="en-US" dirty="0"/>
              <a:t> taxi driver has come to see you as he has frequency of urine. </a:t>
            </a:r>
          </a:p>
          <a:p>
            <a:r>
              <a:rPr lang="en-US" dirty="0"/>
              <a:t>He has no other urinary symptoms.</a:t>
            </a:r>
          </a:p>
          <a:p>
            <a:r>
              <a:rPr lang="en-US" dirty="0"/>
              <a:t>T2DM</a:t>
            </a:r>
          </a:p>
          <a:p>
            <a:r>
              <a:rPr lang="en-US" dirty="0"/>
              <a:t>Background retinopathy – no DES in last 2 years</a:t>
            </a:r>
          </a:p>
          <a:p>
            <a:r>
              <a:rPr lang="en-US" dirty="0"/>
              <a:t>Hba1c 110</a:t>
            </a:r>
          </a:p>
          <a:p>
            <a:r>
              <a:rPr lang="en-US" dirty="0"/>
              <a:t>BMI 23 , GFR 80, ACR 5.7</a:t>
            </a:r>
          </a:p>
          <a:p>
            <a:r>
              <a:rPr lang="en-US" dirty="0"/>
              <a:t>Taking glimepiride, metformin, and sitagliptin </a:t>
            </a:r>
          </a:p>
        </p:txBody>
      </p:sp>
    </p:spTree>
    <p:extLst>
      <p:ext uri="{BB962C8B-B14F-4D97-AF65-F5344CB8AC3E}">
        <p14:creationId xmlns:p14="http://schemas.microsoft.com/office/powerpoint/2010/main" val="1909261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51FA-82C3-2A4F-86D1-D3B7B7EA9767}"/>
              </a:ext>
            </a:extLst>
          </p:cNvPr>
          <p:cNvSpPr>
            <a:spLocks noGrp="1"/>
          </p:cNvSpPr>
          <p:nvPr>
            <p:ph type="title"/>
          </p:nvPr>
        </p:nvSpPr>
        <p:spPr/>
        <p:txBody>
          <a:bodyPr/>
          <a:lstStyle/>
          <a:p>
            <a:r>
              <a:rPr lang="en-US" dirty="0"/>
              <a:t>DVLA guidelines for patients on insulin</a:t>
            </a:r>
          </a:p>
        </p:txBody>
      </p:sp>
      <p:sp>
        <p:nvSpPr>
          <p:cNvPr id="3" name="Content Placeholder 2">
            <a:extLst>
              <a:ext uri="{FF2B5EF4-FFF2-40B4-BE49-F238E27FC236}">
                <a16:creationId xmlns:a16="http://schemas.microsoft.com/office/drawing/2014/main" id="{873FEB30-E438-2043-B6ED-BF1B09BDE9B6}"/>
              </a:ext>
            </a:extLst>
          </p:cNvPr>
          <p:cNvSpPr>
            <a:spLocks noGrp="1"/>
          </p:cNvSpPr>
          <p:nvPr>
            <p:ph idx="1"/>
          </p:nvPr>
        </p:nvSpPr>
        <p:spPr/>
        <p:txBody>
          <a:bodyPr/>
          <a:lstStyle/>
          <a:p>
            <a:r>
              <a:rPr lang="en-US" dirty="0"/>
              <a:t>According to Diabetes UK 97% of non-commercial driving license renewals were successful in 2017</a:t>
            </a:r>
          </a:p>
          <a:p>
            <a:r>
              <a:rPr lang="en-US" dirty="0"/>
              <a:t>Must notify the DVLA </a:t>
            </a:r>
          </a:p>
          <a:p>
            <a:r>
              <a:rPr lang="en-US" dirty="0"/>
              <a:t>Have adequate awareness of </a:t>
            </a:r>
            <a:r>
              <a:rPr lang="en-US" dirty="0" err="1"/>
              <a:t>hypoglycaemia</a:t>
            </a:r>
            <a:r>
              <a:rPr lang="en-US" dirty="0"/>
              <a:t> </a:t>
            </a:r>
          </a:p>
          <a:p>
            <a:r>
              <a:rPr lang="en-US" dirty="0"/>
              <a:t>Report any episodes of severe </a:t>
            </a:r>
            <a:r>
              <a:rPr lang="en-US" dirty="0" err="1"/>
              <a:t>hypoglycaemia</a:t>
            </a:r>
            <a:r>
              <a:rPr lang="en-US" dirty="0"/>
              <a:t> to your diabetes team</a:t>
            </a:r>
          </a:p>
          <a:p>
            <a:r>
              <a:rPr lang="en-US" dirty="0"/>
              <a:t>Check blood glucose no more than 2 hours before the start of a journey and every 2 hours while driving. </a:t>
            </a:r>
          </a:p>
          <a:p>
            <a:r>
              <a:rPr lang="en-US" dirty="0"/>
              <a:t>Blood glucose must be above 5 mmol/l before driving</a:t>
            </a:r>
          </a:p>
          <a:p>
            <a:r>
              <a:rPr lang="en-US" dirty="0"/>
              <a:t>Attend regular diabetes reviews</a:t>
            </a:r>
          </a:p>
        </p:txBody>
      </p:sp>
    </p:spTree>
    <p:extLst>
      <p:ext uri="{BB962C8B-B14F-4D97-AF65-F5344CB8AC3E}">
        <p14:creationId xmlns:p14="http://schemas.microsoft.com/office/powerpoint/2010/main" val="3140772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F256-3959-8444-8932-DF9BCA9AEDFF}"/>
              </a:ext>
            </a:extLst>
          </p:cNvPr>
          <p:cNvSpPr>
            <a:spLocks noGrp="1"/>
          </p:cNvSpPr>
          <p:nvPr>
            <p:ph type="title"/>
          </p:nvPr>
        </p:nvSpPr>
        <p:spPr/>
        <p:txBody>
          <a:bodyPr/>
          <a:lstStyle/>
          <a:p>
            <a:r>
              <a:rPr lang="en-US" dirty="0"/>
              <a:t>Group 2 drivers</a:t>
            </a:r>
          </a:p>
        </p:txBody>
      </p:sp>
      <p:sp>
        <p:nvSpPr>
          <p:cNvPr id="3" name="Content Placeholder 2">
            <a:extLst>
              <a:ext uri="{FF2B5EF4-FFF2-40B4-BE49-F238E27FC236}">
                <a16:creationId xmlns:a16="http://schemas.microsoft.com/office/drawing/2014/main" id="{F58FB441-53D8-A941-A497-B500C4280BFD}"/>
              </a:ext>
            </a:extLst>
          </p:cNvPr>
          <p:cNvSpPr>
            <a:spLocks noGrp="1"/>
          </p:cNvSpPr>
          <p:nvPr>
            <p:ph idx="1"/>
          </p:nvPr>
        </p:nvSpPr>
        <p:spPr>
          <a:xfrm>
            <a:off x="838200" y="1475232"/>
            <a:ext cx="10515600" cy="4701731"/>
          </a:xfrm>
        </p:spPr>
        <p:txBody>
          <a:bodyPr>
            <a:normAutofit fontScale="77500" lnSpcReduction="20000"/>
          </a:bodyPr>
          <a:lstStyle/>
          <a:p>
            <a:pPr marL="0" indent="0" algn="l">
              <a:buNone/>
            </a:pPr>
            <a:r>
              <a:rPr lang="en-GB" b="0" i="0" u="none" strike="noStrike" dirty="0">
                <a:solidFill>
                  <a:srgbClr val="0B0C0C"/>
                </a:solidFill>
                <a:effectLst/>
                <a:latin typeface="GDS Transport"/>
              </a:rPr>
              <a:t>DVLA takes the following measures to ensure the requirements are met for licensing of insulin-treated Group 2 bus and lorry drivers:</a:t>
            </a:r>
          </a:p>
          <a:p>
            <a:pPr algn="l">
              <a:buFont typeface="Arial" panose="020B0604020202020204" pitchFamily="34" charset="0"/>
              <a:buChar char="•"/>
            </a:pPr>
            <a:r>
              <a:rPr lang="en-GB" b="0" i="0" u="none" strike="noStrike" dirty="0">
                <a:solidFill>
                  <a:srgbClr val="0B0C0C"/>
                </a:solidFill>
                <a:effectLst/>
                <a:latin typeface="GDS Transport"/>
              </a:rPr>
              <a:t>applicants must stop driving Group 2 vehicles when they commence insulin until DVLA has made a licensing decision</a:t>
            </a:r>
          </a:p>
          <a:p>
            <a:r>
              <a:rPr lang="en-GB" b="0" i="0" u="none" strike="noStrike" dirty="0">
                <a:solidFill>
                  <a:srgbClr val="0B0C0C"/>
                </a:solidFill>
                <a:effectLst/>
                <a:latin typeface="GDS Transport"/>
              </a:rPr>
              <a:t>the license application process cannot start until an applicant’s condition has been stable for at least 1 month, and they can provide 2 months of blood glucose readings taken whilst on insulin</a:t>
            </a:r>
          </a:p>
          <a:p>
            <a:pPr algn="l">
              <a:buFont typeface="Arial" panose="020B0604020202020204" pitchFamily="34" charset="0"/>
              <a:buChar char="•"/>
            </a:pPr>
            <a:r>
              <a:rPr lang="en-GB" b="0" i="0" u="none" strike="noStrike" dirty="0">
                <a:solidFill>
                  <a:srgbClr val="0B0C0C"/>
                </a:solidFill>
                <a:effectLst/>
                <a:latin typeface="GDS Transport"/>
              </a:rPr>
              <a:t>arranges an examination to be undertaken every 12 months by an independent consultant specialist in diabetes</a:t>
            </a:r>
          </a:p>
          <a:p>
            <a:pPr algn="l">
              <a:buFont typeface="Arial" panose="020B0604020202020204" pitchFamily="34" charset="0"/>
              <a:buChar char="•"/>
            </a:pPr>
            <a:r>
              <a:rPr lang="en-GB" b="0" i="0" u="none" strike="noStrike" dirty="0">
                <a:solidFill>
                  <a:srgbClr val="0B0C0C"/>
                </a:solidFill>
                <a:effectLst/>
                <a:latin typeface="GDS Transport"/>
              </a:rPr>
              <a:t>at the examination, the consultant will require sight of blood glucose self-monitoring records for the previous 6 weeks stored on the memory of a traditional blood glucose meter (not Continuous Glucose Monitoring System)</a:t>
            </a:r>
          </a:p>
          <a:p>
            <a:pPr algn="l">
              <a:buFont typeface="Arial" panose="020B0604020202020204" pitchFamily="34" charset="0"/>
              <a:buChar char="•"/>
            </a:pPr>
            <a:r>
              <a:rPr lang="en-GB" b="0" i="0" u="none" strike="noStrike" dirty="0">
                <a:solidFill>
                  <a:srgbClr val="0B0C0C"/>
                </a:solidFill>
                <a:effectLst/>
                <a:latin typeface="GDS Transport"/>
              </a:rPr>
              <a:t>applicants will be asked to sign an undertaking to comply with the directions of the healthcare professionals treating their diabetes and to report any significant change in their condition to DVLA immediately</a:t>
            </a:r>
          </a:p>
          <a:p>
            <a:pPr algn="l">
              <a:buFont typeface="Arial" panose="020B0604020202020204" pitchFamily="34" charset="0"/>
              <a:buChar char="•"/>
            </a:pPr>
            <a:r>
              <a:rPr lang="en-GB" b="0" i="0" u="none" strike="noStrike" dirty="0">
                <a:solidFill>
                  <a:srgbClr val="0B0C0C"/>
                </a:solidFill>
                <a:effectLst/>
                <a:latin typeface="GDS Transport"/>
              </a:rPr>
              <a:t>regular blood glucose testing – at least twice daily including on days when not driving </a:t>
            </a:r>
          </a:p>
          <a:p>
            <a:endParaRPr lang="en-US" dirty="0"/>
          </a:p>
        </p:txBody>
      </p:sp>
    </p:spTree>
    <p:extLst>
      <p:ext uri="{BB962C8B-B14F-4D97-AF65-F5344CB8AC3E}">
        <p14:creationId xmlns:p14="http://schemas.microsoft.com/office/powerpoint/2010/main" val="1288237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36D4-C721-364F-ADCD-F91F73D3B1B9}"/>
              </a:ext>
            </a:extLst>
          </p:cNvPr>
          <p:cNvSpPr>
            <a:spLocks noGrp="1"/>
          </p:cNvSpPr>
          <p:nvPr>
            <p:ph type="title"/>
          </p:nvPr>
        </p:nvSpPr>
        <p:spPr/>
        <p:txBody>
          <a:bodyPr/>
          <a:lstStyle/>
          <a:p>
            <a:r>
              <a:rPr lang="en-US" dirty="0"/>
              <a:t>Diabetes and Illness</a:t>
            </a:r>
          </a:p>
        </p:txBody>
      </p:sp>
      <p:sp>
        <p:nvSpPr>
          <p:cNvPr id="3" name="Content Placeholder 2">
            <a:extLst>
              <a:ext uri="{FF2B5EF4-FFF2-40B4-BE49-F238E27FC236}">
                <a16:creationId xmlns:a16="http://schemas.microsoft.com/office/drawing/2014/main" id="{784C74F2-6548-8047-A384-8E74365ACCD2}"/>
              </a:ext>
            </a:extLst>
          </p:cNvPr>
          <p:cNvSpPr>
            <a:spLocks noGrp="1"/>
          </p:cNvSpPr>
          <p:nvPr>
            <p:ph idx="1"/>
          </p:nvPr>
        </p:nvSpPr>
        <p:spPr/>
        <p:txBody>
          <a:bodyPr/>
          <a:lstStyle/>
          <a:p>
            <a:r>
              <a:rPr lang="en-US" dirty="0"/>
              <a:t>Sick Day Rules </a:t>
            </a:r>
          </a:p>
          <a:p>
            <a:r>
              <a:rPr lang="en-US" dirty="0"/>
              <a:t>Temporarily stop some drugs during acute illness</a:t>
            </a:r>
          </a:p>
          <a:p>
            <a:r>
              <a:rPr lang="en-US" dirty="0"/>
              <a:t>Metformin, SGLT2-I, Diuretics, ACEI, NSAIDs</a:t>
            </a:r>
          </a:p>
          <a:p>
            <a:r>
              <a:rPr lang="en-US" dirty="0"/>
              <a:t>Never stop taking insulin </a:t>
            </a:r>
          </a:p>
          <a:p>
            <a:r>
              <a:rPr lang="en-US" dirty="0"/>
              <a:t>Keep hydrated</a:t>
            </a:r>
          </a:p>
          <a:p>
            <a:r>
              <a:rPr lang="en-US" dirty="0"/>
              <a:t>Rest </a:t>
            </a:r>
          </a:p>
          <a:p>
            <a:r>
              <a:rPr lang="en-US" dirty="0"/>
              <a:t>Seek help if blood glucose continually high, vomiting and unable to keep water down</a:t>
            </a:r>
          </a:p>
        </p:txBody>
      </p:sp>
    </p:spTree>
    <p:extLst>
      <p:ext uri="{BB962C8B-B14F-4D97-AF65-F5344CB8AC3E}">
        <p14:creationId xmlns:p14="http://schemas.microsoft.com/office/powerpoint/2010/main" val="2343173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CC64-F970-9F6B-930C-73EA01D89EB7}"/>
              </a:ext>
            </a:extLst>
          </p:cNvPr>
          <p:cNvSpPr>
            <a:spLocks noGrp="1"/>
          </p:cNvSpPr>
          <p:nvPr>
            <p:ph type="title"/>
          </p:nvPr>
        </p:nvSpPr>
        <p:spPr/>
        <p:txBody>
          <a:bodyPr/>
          <a:lstStyle/>
          <a:p>
            <a:r>
              <a:rPr lang="en-US" dirty="0"/>
              <a:t>Jason</a:t>
            </a:r>
          </a:p>
        </p:txBody>
      </p:sp>
      <p:sp>
        <p:nvSpPr>
          <p:cNvPr id="3" name="Content Placeholder 2">
            <a:extLst>
              <a:ext uri="{FF2B5EF4-FFF2-40B4-BE49-F238E27FC236}">
                <a16:creationId xmlns:a16="http://schemas.microsoft.com/office/drawing/2014/main" id="{A8D4394D-6B27-1333-70F4-ABB1D902EF33}"/>
              </a:ext>
            </a:extLst>
          </p:cNvPr>
          <p:cNvSpPr>
            <a:spLocks noGrp="1"/>
          </p:cNvSpPr>
          <p:nvPr>
            <p:ph idx="1"/>
          </p:nvPr>
        </p:nvSpPr>
        <p:spPr/>
        <p:txBody>
          <a:bodyPr/>
          <a:lstStyle/>
          <a:p>
            <a:r>
              <a:rPr lang="en-US" dirty="0"/>
              <a:t>70 year old Jason Has Type 2 Diabetes. His diabetes is well controlled on metformin 1g BD and Dapagliflozin 10mg OD. You have diagnosed him with polymyalgia rheumatica and want to start him on oral prednisolone. </a:t>
            </a:r>
          </a:p>
          <a:p>
            <a:r>
              <a:rPr lang="en-US" dirty="0"/>
              <a:t>He tells you that the last time he was on prednisolone for an exacerbation of his COPD his CBG was very high.</a:t>
            </a:r>
          </a:p>
          <a:p>
            <a:r>
              <a:rPr lang="en-US" dirty="0"/>
              <a:t>What would you advise him?</a:t>
            </a:r>
          </a:p>
        </p:txBody>
      </p:sp>
    </p:spTree>
    <p:extLst>
      <p:ext uri="{BB962C8B-B14F-4D97-AF65-F5344CB8AC3E}">
        <p14:creationId xmlns:p14="http://schemas.microsoft.com/office/powerpoint/2010/main" val="50735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81B4-61F1-D639-172B-CC21E8EFED65}"/>
              </a:ext>
            </a:extLst>
          </p:cNvPr>
          <p:cNvSpPr>
            <a:spLocks noGrp="1"/>
          </p:cNvSpPr>
          <p:nvPr>
            <p:ph type="title"/>
          </p:nvPr>
        </p:nvSpPr>
        <p:spPr/>
        <p:txBody>
          <a:bodyPr/>
          <a:lstStyle/>
          <a:p>
            <a:r>
              <a:rPr lang="en-GB" b="0" i="0" u="none" strike="noStrike" dirty="0">
                <a:effectLst/>
                <a:latin typeface="Arial" panose="020B0604020202020204" pitchFamily="34" charset="0"/>
              </a:rPr>
              <a:t>Hyperosmolar hyperglycaemic state</a:t>
            </a:r>
            <a:endParaRPr lang="en-US" dirty="0"/>
          </a:p>
        </p:txBody>
      </p:sp>
      <p:sp>
        <p:nvSpPr>
          <p:cNvPr id="3" name="Content Placeholder 2">
            <a:extLst>
              <a:ext uri="{FF2B5EF4-FFF2-40B4-BE49-F238E27FC236}">
                <a16:creationId xmlns:a16="http://schemas.microsoft.com/office/drawing/2014/main" id="{EAE12B53-74F7-632B-A29D-623643909222}"/>
              </a:ext>
            </a:extLst>
          </p:cNvPr>
          <p:cNvSpPr>
            <a:spLocks noGrp="1"/>
          </p:cNvSpPr>
          <p:nvPr>
            <p:ph idx="1"/>
          </p:nvPr>
        </p:nvSpPr>
        <p:spPr/>
        <p:txBody>
          <a:bodyPr>
            <a:normAutofit fontScale="92500" lnSpcReduction="10000"/>
          </a:bodyPr>
          <a:lstStyle/>
          <a:p>
            <a:pPr algn="l"/>
            <a:r>
              <a:rPr lang="en-GB" b="0" i="0" u="none" strike="noStrike" dirty="0">
                <a:effectLst/>
                <a:latin typeface="Arial" panose="020B0604020202020204" pitchFamily="34" charset="0"/>
              </a:rPr>
              <a:t>HHS occurs most commonly in older people with type 2 diabetes. Contributes to less than 1% of all diabetes-related admissions. However, mortality is high (5% to 15%).</a:t>
            </a:r>
          </a:p>
          <a:p>
            <a:pPr algn="l"/>
            <a:r>
              <a:rPr lang="en-GB" b="0" i="0" u="none" strike="noStrike" dirty="0">
                <a:effectLst/>
                <a:latin typeface="Arial" panose="020B0604020202020204" pitchFamily="34" charset="0"/>
              </a:rPr>
              <a:t>Presents with polyuria, polydipsia, weakness, weight loss, tachycardia, dry mucous membranes, poor skin turgor, hypotension, and, in severe cases, shock.</a:t>
            </a:r>
          </a:p>
          <a:p>
            <a:pPr algn="l"/>
            <a:r>
              <a:rPr lang="en-GB" b="0" i="0" u="none" strike="noStrike" dirty="0">
                <a:effectLst/>
                <a:latin typeface="Arial" panose="020B0604020202020204" pitchFamily="34" charset="0"/>
              </a:rPr>
              <a:t>Acute cognitive impairment (lethargy, disorientation, stupor) is common and correlates best with effective serum osmolality. Coma is rare and, if seen, is usually associated with a serum osmolality &gt;340 </a:t>
            </a:r>
            <a:r>
              <a:rPr lang="en-GB" b="0" i="0" u="none" strike="noStrike" dirty="0" err="1">
                <a:effectLst/>
                <a:latin typeface="Arial" panose="020B0604020202020204" pitchFamily="34" charset="0"/>
              </a:rPr>
              <a:t>mOsm</a:t>
            </a:r>
            <a:r>
              <a:rPr lang="en-GB" b="0" i="0" u="none" strike="noStrike" dirty="0">
                <a:effectLst/>
                <a:latin typeface="Arial" panose="020B0604020202020204" pitchFamily="34" charset="0"/>
              </a:rPr>
              <a:t>/kg (&gt;340 mmol/kg)</a:t>
            </a:r>
          </a:p>
          <a:p>
            <a:pPr algn="l"/>
            <a:r>
              <a:rPr lang="en-GB" b="0" i="0" u="none" strike="noStrike" dirty="0">
                <a:effectLst/>
                <a:latin typeface="Arial" panose="020B0604020202020204" pitchFamily="34" charset="0"/>
              </a:rPr>
              <a:t>Treatment includes correction of fluid deficit and electrolyte abnormalities, and intravenous insulin.</a:t>
            </a:r>
          </a:p>
          <a:p>
            <a:endParaRPr lang="en-US" dirty="0"/>
          </a:p>
        </p:txBody>
      </p:sp>
    </p:spTree>
    <p:extLst>
      <p:ext uri="{BB962C8B-B14F-4D97-AF65-F5344CB8AC3E}">
        <p14:creationId xmlns:p14="http://schemas.microsoft.com/office/powerpoint/2010/main" val="698880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4369-108C-8836-77DF-F1483C9C9478}"/>
              </a:ext>
            </a:extLst>
          </p:cNvPr>
          <p:cNvSpPr>
            <a:spLocks noGrp="1"/>
          </p:cNvSpPr>
          <p:nvPr>
            <p:ph type="title"/>
          </p:nvPr>
        </p:nvSpPr>
        <p:spPr/>
        <p:txBody>
          <a:bodyPr/>
          <a:lstStyle/>
          <a:p>
            <a:r>
              <a:rPr lang="en-US" dirty="0"/>
              <a:t>Polly</a:t>
            </a:r>
          </a:p>
        </p:txBody>
      </p:sp>
      <p:sp>
        <p:nvSpPr>
          <p:cNvPr id="3" name="Content Placeholder 2">
            <a:extLst>
              <a:ext uri="{FF2B5EF4-FFF2-40B4-BE49-F238E27FC236}">
                <a16:creationId xmlns:a16="http://schemas.microsoft.com/office/drawing/2014/main" id="{B6696B52-E858-F74C-A9F1-8C34B5033C87}"/>
              </a:ext>
            </a:extLst>
          </p:cNvPr>
          <p:cNvSpPr>
            <a:spLocks noGrp="1"/>
          </p:cNvSpPr>
          <p:nvPr>
            <p:ph idx="1"/>
          </p:nvPr>
        </p:nvSpPr>
        <p:spPr/>
        <p:txBody>
          <a:bodyPr/>
          <a:lstStyle/>
          <a:p>
            <a:r>
              <a:rPr lang="en-US" dirty="0"/>
              <a:t>Polly is a Type 1 diabetic who has booked an appointment with you due to 2 days of diarrhea and vomiting </a:t>
            </a:r>
          </a:p>
          <a:p>
            <a:r>
              <a:rPr lang="en-US" dirty="0"/>
              <a:t>Her diabetes is usually well controlled with her BMs usually in the range of 5-8. </a:t>
            </a:r>
          </a:p>
          <a:p>
            <a:r>
              <a:rPr lang="en-US" dirty="0"/>
              <a:t>She is on a basal bolus regime of insulin</a:t>
            </a:r>
          </a:p>
          <a:p>
            <a:r>
              <a:rPr lang="en-US" dirty="0"/>
              <a:t>She is checking her BMs twice a day</a:t>
            </a:r>
          </a:p>
          <a:p>
            <a:r>
              <a:rPr lang="en-US" dirty="0"/>
              <a:t>BM today has been 14 and 16</a:t>
            </a:r>
          </a:p>
        </p:txBody>
      </p:sp>
    </p:spTree>
    <p:extLst>
      <p:ext uri="{BB962C8B-B14F-4D97-AF65-F5344CB8AC3E}">
        <p14:creationId xmlns:p14="http://schemas.microsoft.com/office/powerpoint/2010/main" val="59352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5B3A-EEC4-401C-9F7A-9A11CD9CAE48}"/>
              </a:ext>
            </a:extLst>
          </p:cNvPr>
          <p:cNvSpPr>
            <a:spLocks noGrp="1"/>
          </p:cNvSpPr>
          <p:nvPr>
            <p:ph type="title"/>
          </p:nvPr>
        </p:nvSpPr>
        <p:spPr>
          <a:xfrm>
            <a:off x="838200" y="365125"/>
            <a:ext cx="10515600" cy="878459"/>
          </a:xfrm>
        </p:spPr>
        <p:txBody>
          <a:bodyPr>
            <a:normAutofit fontScale="90000"/>
          </a:bodyPr>
          <a:lstStyle/>
          <a:p>
            <a:r>
              <a:rPr lang="en-US" dirty="0"/>
              <a:t>Exercise - Explaining Type 2 Diabetes Mellitus</a:t>
            </a:r>
            <a:br>
              <a:rPr lang="en-US" dirty="0"/>
            </a:br>
            <a:endParaRPr lang="en-US" dirty="0"/>
          </a:p>
        </p:txBody>
      </p:sp>
      <p:sp>
        <p:nvSpPr>
          <p:cNvPr id="3" name="Content Placeholder 2">
            <a:extLst>
              <a:ext uri="{FF2B5EF4-FFF2-40B4-BE49-F238E27FC236}">
                <a16:creationId xmlns:a16="http://schemas.microsoft.com/office/drawing/2014/main" id="{3D1E88F1-5EC3-BD89-2DA6-77A65CEB03C2}"/>
              </a:ext>
            </a:extLst>
          </p:cNvPr>
          <p:cNvSpPr>
            <a:spLocks noGrp="1"/>
          </p:cNvSpPr>
          <p:nvPr>
            <p:ph idx="1"/>
          </p:nvPr>
        </p:nvSpPr>
        <p:spPr>
          <a:xfrm>
            <a:off x="838200" y="1142873"/>
            <a:ext cx="10515600" cy="4351338"/>
          </a:xfrm>
        </p:spPr>
        <p:txBody>
          <a:bodyPr>
            <a:normAutofit lnSpcReduction="10000"/>
          </a:bodyPr>
          <a:lstStyle/>
          <a:p>
            <a:r>
              <a:rPr lang="en-US" dirty="0"/>
              <a:t>Patient</a:t>
            </a:r>
          </a:p>
          <a:p>
            <a:r>
              <a:rPr lang="en-US" dirty="0"/>
              <a:t>David Moore</a:t>
            </a:r>
          </a:p>
          <a:p>
            <a:r>
              <a:rPr lang="en-US" dirty="0"/>
              <a:t>50 </a:t>
            </a:r>
            <a:r>
              <a:rPr lang="en-US" dirty="0" err="1"/>
              <a:t>yo</a:t>
            </a:r>
            <a:r>
              <a:rPr lang="en-US" dirty="0"/>
              <a:t> , BMI 32</a:t>
            </a:r>
          </a:p>
          <a:p>
            <a:r>
              <a:rPr lang="en-US" dirty="0"/>
              <a:t>PMHx. HTN on </a:t>
            </a:r>
            <a:r>
              <a:rPr lang="en-US" dirty="0" err="1"/>
              <a:t>rampril</a:t>
            </a:r>
            <a:r>
              <a:rPr lang="en-US" dirty="0"/>
              <a:t> 10mg</a:t>
            </a:r>
          </a:p>
          <a:p>
            <a:r>
              <a:rPr lang="en-US" dirty="0" err="1"/>
              <a:t>SHx</a:t>
            </a:r>
            <a:r>
              <a:rPr lang="en-US" dirty="0"/>
              <a:t>. Alcohol nil, bus driver</a:t>
            </a:r>
          </a:p>
          <a:p>
            <a:r>
              <a:rPr lang="en-US" dirty="0"/>
              <a:t>Attending for results of blood test and urine test today. MSU, U&amp;Es and PSA normal. Hba1c 68</a:t>
            </a:r>
          </a:p>
          <a:p>
            <a:r>
              <a:rPr lang="en-US" dirty="0"/>
              <a:t>Last consultation – attended with frequency of urine and nocturia for 6/12. No </a:t>
            </a:r>
            <a:r>
              <a:rPr lang="en-US" dirty="0" err="1"/>
              <a:t>haematuria</a:t>
            </a:r>
            <a:r>
              <a:rPr lang="en-US" dirty="0"/>
              <a:t>. Abdo and Prostate exam normal. BP normal. Bloods and MSU requested.</a:t>
            </a:r>
          </a:p>
          <a:p>
            <a:endParaRPr lang="en-US" dirty="0"/>
          </a:p>
          <a:p>
            <a:endParaRPr lang="en-US" dirty="0"/>
          </a:p>
        </p:txBody>
      </p:sp>
    </p:spTree>
    <p:extLst>
      <p:ext uri="{BB962C8B-B14F-4D97-AF65-F5344CB8AC3E}">
        <p14:creationId xmlns:p14="http://schemas.microsoft.com/office/powerpoint/2010/main" val="2485055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9791A9-E5C6-8A4B-AC43-58AAD9CB345F}"/>
              </a:ext>
            </a:extLst>
          </p:cNvPr>
          <p:cNvPicPr>
            <a:picLocks noGrp="1" noChangeAspect="1"/>
          </p:cNvPicPr>
          <p:nvPr>
            <p:ph idx="1"/>
          </p:nvPr>
        </p:nvPicPr>
        <p:blipFill>
          <a:blip r:embed="rId2"/>
          <a:stretch>
            <a:fillRect/>
          </a:stretch>
        </p:blipFill>
        <p:spPr>
          <a:xfrm>
            <a:off x="1280160" y="228866"/>
            <a:ext cx="7171387" cy="6623755"/>
          </a:xfrm>
          <a:prstGeom prst="rect">
            <a:avLst/>
          </a:prstGeom>
        </p:spPr>
      </p:pic>
    </p:spTree>
    <p:extLst>
      <p:ext uri="{BB962C8B-B14F-4D97-AF65-F5344CB8AC3E}">
        <p14:creationId xmlns:p14="http://schemas.microsoft.com/office/powerpoint/2010/main" val="2600237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DEF651-4527-5CF3-40C9-2F9A3394C589}"/>
              </a:ext>
            </a:extLst>
          </p:cNvPr>
          <p:cNvPicPr>
            <a:picLocks noChangeAspect="1"/>
          </p:cNvPicPr>
          <p:nvPr/>
        </p:nvPicPr>
        <p:blipFill>
          <a:blip r:embed="rId3"/>
          <a:stretch>
            <a:fillRect/>
          </a:stretch>
        </p:blipFill>
        <p:spPr>
          <a:xfrm>
            <a:off x="1597152" y="968159"/>
            <a:ext cx="8385048" cy="4921681"/>
          </a:xfrm>
          <a:prstGeom prst="rect">
            <a:avLst/>
          </a:prstGeom>
        </p:spPr>
      </p:pic>
    </p:spTree>
    <p:extLst>
      <p:ext uri="{BB962C8B-B14F-4D97-AF65-F5344CB8AC3E}">
        <p14:creationId xmlns:p14="http://schemas.microsoft.com/office/powerpoint/2010/main" val="189283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AC85-73C8-9743-B887-ED2D5CA15647}"/>
              </a:ext>
            </a:extLst>
          </p:cNvPr>
          <p:cNvSpPr>
            <a:spLocks noGrp="1"/>
          </p:cNvSpPr>
          <p:nvPr>
            <p:ph type="title"/>
          </p:nvPr>
        </p:nvSpPr>
        <p:spPr/>
        <p:txBody>
          <a:bodyPr/>
          <a:lstStyle/>
          <a:p>
            <a:r>
              <a:rPr lang="en-US" dirty="0"/>
              <a:t>TREND – managing insulin during illness</a:t>
            </a:r>
          </a:p>
        </p:txBody>
      </p:sp>
      <p:pic>
        <p:nvPicPr>
          <p:cNvPr id="4" name="Content Placeholder 3">
            <a:extLst>
              <a:ext uri="{FF2B5EF4-FFF2-40B4-BE49-F238E27FC236}">
                <a16:creationId xmlns:a16="http://schemas.microsoft.com/office/drawing/2014/main" id="{259A07A0-B77F-DA44-8EFA-11655AF84357}"/>
              </a:ext>
            </a:extLst>
          </p:cNvPr>
          <p:cNvPicPr>
            <a:picLocks noGrp="1" noChangeAspect="1"/>
          </p:cNvPicPr>
          <p:nvPr>
            <p:ph idx="1"/>
          </p:nvPr>
        </p:nvPicPr>
        <p:blipFill>
          <a:blip r:embed="rId3"/>
          <a:stretch>
            <a:fillRect/>
          </a:stretch>
        </p:blipFill>
        <p:spPr>
          <a:xfrm>
            <a:off x="2320487" y="1825625"/>
            <a:ext cx="7551025" cy="4351338"/>
          </a:xfrm>
          <a:prstGeom prst="rect">
            <a:avLst/>
          </a:prstGeom>
        </p:spPr>
      </p:pic>
    </p:spTree>
    <p:extLst>
      <p:ext uri="{BB962C8B-B14F-4D97-AF65-F5344CB8AC3E}">
        <p14:creationId xmlns:p14="http://schemas.microsoft.com/office/powerpoint/2010/main" val="1839084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26C8-3568-B291-25E2-C5774F3711F4}"/>
              </a:ext>
            </a:extLst>
          </p:cNvPr>
          <p:cNvSpPr>
            <a:spLocks noGrp="1"/>
          </p:cNvSpPr>
          <p:nvPr>
            <p:ph type="title"/>
          </p:nvPr>
        </p:nvSpPr>
        <p:spPr/>
        <p:txBody>
          <a:bodyPr/>
          <a:lstStyle/>
          <a:p>
            <a:r>
              <a:rPr lang="en-US" dirty="0"/>
              <a:t>Diabetic Ketoacidosis</a:t>
            </a:r>
          </a:p>
        </p:txBody>
      </p:sp>
      <p:sp>
        <p:nvSpPr>
          <p:cNvPr id="3" name="Content Placeholder 2">
            <a:extLst>
              <a:ext uri="{FF2B5EF4-FFF2-40B4-BE49-F238E27FC236}">
                <a16:creationId xmlns:a16="http://schemas.microsoft.com/office/drawing/2014/main" id="{CB3AC3A9-5229-FA2B-E0E0-EB345903FA51}"/>
              </a:ext>
            </a:extLst>
          </p:cNvPr>
          <p:cNvSpPr>
            <a:spLocks noGrp="1"/>
          </p:cNvSpPr>
          <p:nvPr>
            <p:ph idx="1"/>
          </p:nvPr>
        </p:nvSpPr>
        <p:spPr/>
        <p:txBody>
          <a:bodyPr>
            <a:normAutofit fontScale="62500" lnSpcReduction="20000"/>
          </a:bodyPr>
          <a:lstStyle/>
          <a:p>
            <a:pPr algn="l">
              <a:buFont typeface="Arial" panose="020B0604020202020204" pitchFamily="34" charset="0"/>
              <a:buChar char="•"/>
            </a:pPr>
            <a:r>
              <a:rPr lang="en-GB" b="1" i="0" u="none" strike="noStrike" dirty="0">
                <a:solidFill>
                  <a:srgbClr val="0E0E0E"/>
                </a:solidFill>
                <a:effectLst/>
                <a:latin typeface="Inter"/>
              </a:rPr>
              <a:t>Suspect DKA in a person with known diabetes </a:t>
            </a:r>
            <a:r>
              <a:rPr lang="en-GB" b="1" i="1" u="none" strike="noStrike" dirty="0">
                <a:solidFill>
                  <a:srgbClr val="0E0E0E"/>
                </a:solidFill>
                <a:effectLst/>
                <a:latin typeface="Inter"/>
              </a:rPr>
              <a:t>or</a:t>
            </a:r>
            <a:r>
              <a:rPr lang="en-GB" b="1" i="0" u="none" strike="noStrike" dirty="0">
                <a:solidFill>
                  <a:srgbClr val="0E0E0E"/>
                </a:solidFill>
                <a:effectLst/>
                <a:latin typeface="Inter"/>
              </a:rPr>
              <a:t> significant hyperglycaemia (finger-prick blood glucose level greater than 11 mmol/L) and the following clinical features:</a:t>
            </a:r>
            <a:endParaRPr lang="en-GB" b="0" i="0" u="none" strike="noStrike" dirty="0">
              <a:solidFill>
                <a:srgbClr val="0E0E0E"/>
              </a:solidFill>
              <a:effectLst/>
              <a:latin typeface="Inter"/>
            </a:endParaRPr>
          </a:p>
          <a:p>
            <a:pPr marL="742950" lvl="1" indent="-285750" algn="l">
              <a:buFont typeface="Arial" panose="020B0604020202020204" pitchFamily="34" charset="0"/>
              <a:buChar char="•"/>
            </a:pPr>
            <a:r>
              <a:rPr lang="en-GB" b="0" i="0" u="none" strike="noStrike" dirty="0">
                <a:solidFill>
                  <a:srgbClr val="0E0E0E"/>
                </a:solidFill>
                <a:effectLst/>
                <a:latin typeface="Inter"/>
              </a:rPr>
              <a:t>Increased thirst and urinary frequency.</a:t>
            </a:r>
          </a:p>
          <a:p>
            <a:pPr marL="742950" lvl="1" indent="-285750" algn="l">
              <a:buFont typeface="Arial" panose="020B0604020202020204" pitchFamily="34" charset="0"/>
              <a:buChar char="•"/>
            </a:pPr>
            <a:r>
              <a:rPr lang="en-GB" b="0" i="0" u="none" strike="noStrike" dirty="0">
                <a:solidFill>
                  <a:srgbClr val="0E0E0E"/>
                </a:solidFill>
                <a:effectLst/>
                <a:latin typeface="Inter"/>
              </a:rPr>
              <a:t>Weight loss.</a:t>
            </a:r>
          </a:p>
          <a:p>
            <a:pPr marL="742950" lvl="1" indent="-285750" algn="l">
              <a:buFont typeface="Arial" panose="020B0604020202020204" pitchFamily="34" charset="0"/>
              <a:buChar char="•"/>
            </a:pPr>
            <a:r>
              <a:rPr lang="en-GB" b="0" i="0" u="none" strike="noStrike" dirty="0">
                <a:solidFill>
                  <a:srgbClr val="0E0E0E"/>
                </a:solidFill>
                <a:effectLst/>
                <a:latin typeface="Inter"/>
              </a:rPr>
              <a:t>Inability to tolerate fluids.</a:t>
            </a:r>
          </a:p>
          <a:p>
            <a:pPr marL="742950" lvl="1" indent="-285750" algn="l">
              <a:buFont typeface="Arial" panose="020B0604020202020204" pitchFamily="34" charset="0"/>
              <a:buChar char="•"/>
            </a:pPr>
            <a:r>
              <a:rPr lang="en-GB" b="0" i="0" u="none" strike="noStrike" dirty="0">
                <a:solidFill>
                  <a:srgbClr val="0E0E0E"/>
                </a:solidFill>
                <a:effectLst/>
                <a:latin typeface="Inter"/>
              </a:rPr>
              <a:t>Persistent vomiting and/or diarrhoea.</a:t>
            </a:r>
          </a:p>
          <a:p>
            <a:pPr marL="742950" lvl="1" indent="-285750" algn="l">
              <a:buFont typeface="Arial" panose="020B0604020202020204" pitchFamily="34" charset="0"/>
              <a:buChar char="•"/>
            </a:pPr>
            <a:r>
              <a:rPr lang="en-GB" b="0" i="0" u="none" strike="noStrike" dirty="0">
                <a:solidFill>
                  <a:srgbClr val="0E0E0E"/>
                </a:solidFill>
                <a:effectLst/>
                <a:latin typeface="Inter"/>
              </a:rPr>
              <a:t>Abdominal pain.</a:t>
            </a:r>
          </a:p>
          <a:p>
            <a:pPr marL="742950" lvl="1" indent="-285750" algn="l">
              <a:buFont typeface="Arial" panose="020B0604020202020204" pitchFamily="34" charset="0"/>
              <a:buChar char="•"/>
            </a:pPr>
            <a:r>
              <a:rPr lang="en-GB" b="0" i="0" u="none" strike="noStrike" dirty="0">
                <a:solidFill>
                  <a:srgbClr val="0E0E0E"/>
                </a:solidFill>
                <a:effectLst/>
                <a:latin typeface="Inter"/>
              </a:rPr>
              <a:t>Visual disturbance.</a:t>
            </a:r>
          </a:p>
          <a:p>
            <a:pPr marL="742950" lvl="1" indent="-285750" algn="l">
              <a:buFont typeface="Arial" panose="020B0604020202020204" pitchFamily="34" charset="0"/>
              <a:buChar char="•"/>
            </a:pPr>
            <a:r>
              <a:rPr lang="en-GB" b="0" i="0" u="none" strike="noStrike" dirty="0">
                <a:solidFill>
                  <a:srgbClr val="0E0E0E"/>
                </a:solidFill>
                <a:effectLst/>
                <a:latin typeface="Inter"/>
              </a:rPr>
              <a:t>Lethargy and/or confusion.</a:t>
            </a:r>
          </a:p>
          <a:p>
            <a:pPr marL="742950" lvl="1" indent="-285750" algn="l">
              <a:buFont typeface="Arial" panose="020B0604020202020204" pitchFamily="34" charset="0"/>
              <a:buChar char="•"/>
            </a:pPr>
            <a:r>
              <a:rPr lang="en-GB" b="0" i="0" u="none" strike="noStrike" dirty="0">
                <a:solidFill>
                  <a:srgbClr val="0E0E0E"/>
                </a:solidFill>
                <a:effectLst/>
                <a:latin typeface="Inter"/>
              </a:rPr>
              <a:t>Fruity smell of acetone on the breath.</a:t>
            </a:r>
          </a:p>
          <a:p>
            <a:pPr marL="742950" lvl="1" indent="-285750" algn="l">
              <a:buFont typeface="Arial" panose="020B0604020202020204" pitchFamily="34" charset="0"/>
              <a:buChar char="•"/>
            </a:pPr>
            <a:r>
              <a:rPr lang="en-GB" b="0" i="0" u="none" strike="noStrike" dirty="0">
                <a:solidFill>
                  <a:srgbClr val="0E0E0E"/>
                </a:solidFill>
                <a:effectLst/>
                <a:latin typeface="Inter"/>
              </a:rPr>
              <a:t>Acidotic breathing — deep sighing (</a:t>
            </a:r>
            <a:r>
              <a:rPr lang="en-GB" b="0" i="0" u="none" strike="noStrike" dirty="0" err="1">
                <a:solidFill>
                  <a:srgbClr val="0E0E0E"/>
                </a:solidFill>
                <a:effectLst/>
                <a:latin typeface="Inter"/>
              </a:rPr>
              <a:t>Kussmaul</a:t>
            </a:r>
            <a:r>
              <a:rPr lang="en-GB" b="0" i="0" u="none" strike="noStrike" dirty="0">
                <a:solidFill>
                  <a:srgbClr val="0E0E0E"/>
                </a:solidFill>
                <a:effectLst/>
                <a:latin typeface="Inter"/>
              </a:rPr>
              <a:t>) respiration.</a:t>
            </a:r>
          </a:p>
          <a:p>
            <a:pPr marL="742950" lvl="1" indent="-285750" algn="l">
              <a:buFont typeface="Arial" panose="020B0604020202020204" pitchFamily="34" charset="0"/>
              <a:buChar char="•"/>
            </a:pPr>
            <a:r>
              <a:rPr lang="en-GB" b="0" i="0" u="none" strike="noStrike" dirty="0">
                <a:solidFill>
                  <a:srgbClr val="0E0E0E"/>
                </a:solidFill>
                <a:effectLst/>
                <a:latin typeface="Inter"/>
              </a:rPr>
              <a:t>Dehydration, which can be classified as: </a:t>
            </a:r>
          </a:p>
          <a:p>
            <a:pPr marL="1143000" lvl="2" indent="-228600" algn="l">
              <a:buFont typeface="Arial" panose="020B0604020202020204" pitchFamily="34" charset="0"/>
              <a:buChar char="•"/>
            </a:pPr>
            <a:r>
              <a:rPr lang="en-GB" b="0" i="0" u="none" strike="noStrike" dirty="0">
                <a:solidFill>
                  <a:srgbClr val="0E0E0E"/>
                </a:solidFill>
                <a:effectLst/>
                <a:latin typeface="Inter"/>
              </a:rPr>
              <a:t>Mild — only just clinically detectable. </a:t>
            </a:r>
          </a:p>
          <a:p>
            <a:pPr marL="1143000" lvl="2" indent="-228600" algn="l">
              <a:buFont typeface="Arial" panose="020B0604020202020204" pitchFamily="34" charset="0"/>
              <a:buChar char="•"/>
            </a:pPr>
            <a:r>
              <a:rPr lang="en-GB" b="0" i="0" u="none" strike="noStrike" dirty="0">
                <a:solidFill>
                  <a:srgbClr val="0E0E0E"/>
                </a:solidFill>
                <a:effectLst/>
                <a:latin typeface="Inter"/>
              </a:rPr>
              <a:t>Moderate — dry skin and mucus membranes, and reduced skin turgor. </a:t>
            </a:r>
          </a:p>
          <a:p>
            <a:pPr marL="1143000" lvl="2" indent="-228600" algn="l">
              <a:buFont typeface="Arial" panose="020B0604020202020204" pitchFamily="34" charset="0"/>
              <a:buChar char="•"/>
            </a:pPr>
            <a:r>
              <a:rPr lang="en-GB" b="0" i="0" u="none" strike="noStrike" dirty="0">
                <a:solidFill>
                  <a:srgbClr val="0E0E0E"/>
                </a:solidFill>
                <a:effectLst/>
                <a:latin typeface="Inter"/>
              </a:rPr>
              <a:t>Severe — sunken eyes and prolonged capillary refill time. </a:t>
            </a:r>
          </a:p>
          <a:p>
            <a:pPr marL="742950" lvl="1" indent="-285750" algn="l">
              <a:buFont typeface="Arial" panose="020B0604020202020204" pitchFamily="34" charset="0"/>
              <a:buChar char="•"/>
            </a:pPr>
            <a:r>
              <a:rPr lang="en-GB" b="0" i="0" u="none" strike="noStrike" dirty="0">
                <a:solidFill>
                  <a:srgbClr val="0E0E0E"/>
                </a:solidFill>
                <a:effectLst/>
                <a:latin typeface="Inter"/>
              </a:rPr>
              <a:t>Shock (resulting from severe dehydration). The person is severely ill with:</a:t>
            </a:r>
          </a:p>
          <a:p>
            <a:pPr marL="1143000" lvl="2" indent="-228600" algn="l">
              <a:buFont typeface="Arial" panose="020B0604020202020204" pitchFamily="34" charset="0"/>
              <a:buChar char="•"/>
            </a:pPr>
            <a:r>
              <a:rPr lang="en-GB" b="0" i="0" u="none" strike="noStrike" dirty="0">
                <a:solidFill>
                  <a:srgbClr val="0E0E0E"/>
                </a:solidFill>
                <a:effectLst/>
                <a:latin typeface="Inter"/>
              </a:rPr>
              <a:t>Tachycardia, poor peripheral perfusion, and (as a late sign) hypotension (indicating decreased cardiac output).</a:t>
            </a:r>
          </a:p>
          <a:p>
            <a:pPr marL="1143000" lvl="2" indent="-228600" algn="l">
              <a:buFont typeface="Arial" panose="020B0604020202020204" pitchFamily="34" charset="0"/>
              <a:buChar char="•"/>
            </a:pPr>
            <a:r>
              <a:rPr lang="en-GB" b="0" i="0" u="none" strike="noStrike" dirty="0">
                <a:solidFill>
                  <a:srgbClr val="0E0E0E"/>
                </a:solidFill>
                <a:effectLst/>
                <a:latin typeface="Inter"/>
              </a:rPr>
              <a:t>Lethargy, drowsiness, or decreased level of consciousness (indicating decreased cerebral perfusion).</a:t>
            </a:r>
          </a:p>
          <a:p>
            <a:pPr marL="1143000" lvl="2" indent="-228600" algn="l">
              <a:buFont typeface="Arial" panose="020B0604020202020204" pitchFamily="34" charset="0"/>
              <a:buChar char="•"/>
            </a:pPr>
            <a:r>
              <a:rPr lang="en-GB" b="0" i="0" u="none" strike="noStrike" dirty="0">
                <a:solidFill>
                  <a:srgbClr val="0E0E0E"/>
                </a:solidFill>
                <a:effectLst/>
                <a:latin typeface="Inter"/>
              </a:rPr>
              <a:t>Reduced urine output (indicating decreased renal perfusion).</a:t>
            </a:r>
          </a:p>
          <a:p>
            <a:endParaRPr lang="en-US" dirty="0"/>
          </a:p>
        </p:txBody>
      </p:sp>
    </p:spTree>
    <p:extLst>
      <p:ext uri="{BB962C8B-B14F-4D97-AF65-F5344CB8AC3E}">
        <p14:creationId xmlns:p14="http://schemas.microsoft.com/office/powerpoint/2010/main" val="1520097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F368-50FF-F309-2F46-A3108919ACA4}"/>
              </a:ext>
            </a:extLst>
          </p:cNvPr>
          <p:cNvSpPr>
            <a:spLocks noGrp="1"/>
          </p:cNvSpPr>
          <p:nvPr>
            <p:ph type="title"/>
          </p:nvPr>
        </p:nvSpPr>
        <p:spPr/>
        <p:txBody>
          <a:bodyPr/>
          <a:lstStyle/>
          <a:p>
            <a:r>
              <a:rPr lang="en-US" dirty="0"/>
              <a:t>Conceiving</a:t>
            </a:r>
          </a:p>
        </p:txBody>
      </p:sp>
      <p:sp>
        <p:nvSpPr>
          <p:cNvPr id="3" name="Content Placeholder 2">
            <a:extLst>
              <a:ext uri="{FF2B5EF4-FFF2-40B4-BE49-F238E27FC236}">
                <a16:creationId xmlns:a16="http://schemas.microsoft.com/office/drawing/2014/main" id="{6D52CB7F-9A49-5F34-CF0A-4F1D12033617}"/>
              </a:ext>
            </a:extLst>
          </p:cNvPr>
          <p:cNvSpPr>
            <a:spLocks noGrp="1"/>
          </p:cNvSpPr>
          <p:nvPr>
            <p:ph idx="1"/>
          </p:nvPr>
        </p:nvSpPr>
        <p:spPr/>
        <p:txBody>
          <a:bodyPr>
            <a:normAutofit fontScale="92500"/>
          </a:bodyPr>
          <a:lstStyle/>
          <a:p>
            <a:pPr algn="l">
              <a:buFont typeface="Arial" panose="020B0604020202020204" pitchFamily="34" charset="0"/>
              <a:buChar char="•"/>
            </a:pPr>
            <a:r>
              <a:rPr lang="en-GB" b="1" i="0" u="none" strike="noStrike" dirty="0">
                <a:solidFill>
                  <a:srgbClr val="000000"/>
                </a:solidFill>
                <a:effectLst/>
                <a:latin typeface="InterFace"/>
              </a:rPr>
              <a:t>Needs to have good glycaemic control before trying for a baby; a target of HbA1</a:t>
            </a:r>
            <a:r>
              <a:rPr lang="en-GB" b="1" i="0" u="none" strike="noStrike" baseline="-25000" dirty="0">
                <a:solidFill>
                  <a:srgbClr val="000000"/>
                </a:solidFill>
                <a:effectLst/>
                <a:latin typeface="InterFace"/>
              </a:rPr>
              <a:t>c</a:t>
            </a:r>
            <a:r>
              <a:rPr lang="en-GB" b="1" i="0" u="none" strike="noStrike" dirty="0">
                <a:solidFill>
                  <a:srgbClr val="000000"/>
                </a:solidFill>
                <a:effectLst/>
                <a:latin typeface="InterFace"/>
              </a:rPr>
              <a:t> less than 48 mmol/mol is recommended</a:t>
            </a:r>
            <a:endParaRPr lang="en-GB" b="0" i="0" u="none" strike="noStrike" dirty="0">
              <a:solidFill>
                <a:srgbClr val="000000"/>
              </a:solidFill>
              <a:effectLst/>
              <a:latin typeface="InterFace"/>
            </a:endParaRPr>
          </a:p>
          <a:p>
            <a:pPr algn="l"/>
            <a:r>
              <a:rPr lang="en-GB" b="0" i="0" u="none" strike="noStrike" dirty="0">
                <a:solidFill>
                  <a:srgbClr val="000000"/>
                </a:solidFill>
                <a:effectLst/>
                <a:latin typeface="InterFace"/>
              </a:rPr>
              <a:t>Women with diabetes whose HbA</a:t>
            </a:r>
            <a:r>
              <a:rPr lang="en-GB" b="0" i="0" u="none" strike="noStrike" baseline="-25000" dirty="0">
                <a:solidFill>
                  <a:srgbClr val="000000"/>
                </a:solidFill>
                <a:effectLst/>
                <a:latin typeface="InterFace"/>
              </a:rPr>
              <a:t>1c</a:t>
            </a:r>
            <a:r>
              <a:rPr lang="en-GB" b="0" i="0" u="none" strike="noStrike" dirty="0">
                <a:solidFill>
                  <a:srgbClr val="000000"/>
                </a:solidFill>
                <a:effectLst/>
                <a:latin typeface="InterFace"/>
              </a:rPr>
              <a:t> is above 86 mmol/mol (10%) should be strongly advised to avoid pregnancy. If it is safely achievable, women with diabetes who are planning to become pregnant should aim to maintain their HbA</a:t>
            </a:r>
            <a:r>
              <a:rPr lang="en-GB" b="0" i="0" u="none" strike="noStrike" baseline="-25000" dirty="0">
                <a:solidFill>
                  <a:srgbClr val="000000"/>
                </a:solidFill>
                <a:effectLst/>
                <a:latin typeface="InterFace"/>
              </a:rPr>
              <a:t>1c</a:t>
            </a:r>
            <a:r>
              <a:rPr lang="en-GB" b="0" i="0" u="none" strike="noStrike" dirty="0">
                <a:solidFill>
                  <a:srgbClr val="000000"/>
                </a:solidFill>
                <a:effectLst/>
                <a:latin typeface="InterFace"/>
              </a:rPr>
              <a:t> below 48 mmol/mol (6.5%). </a:t>
            </a:r>
          </a:p>
          <a:p>
            <a:pPr algn="l"/>
            <a:r>
              <a:rPr lang="en-GB" b="0" i="0" u="none" strike="noStrike" dirty="0">
                <a:solidFill>
                  <a:srgbClr val="000000"/>
                </a:solidFill>
                <a:effectLst/>
                <a:latin typeface="InterFace"/>
              </a:rPr>
              <a:t>They should be reassured that any reduction in HbA</a:t>
            </a:r>
            <a:r>
              <a:rPr lang="en-GB" b="0" i="0" u="none" strike="noStrike" baseline="-25000" dirty="0">
                <a:solidFill>
                  <a:srgbClr val="000000"/>
                </a:solidFill>
                <a:effectLst/>
                <a:latin typeface="InterFace"/>
              </a:rPr>
              <a:t>1c</a:t>
            </a:r>
            <a:r>
              <a:rPr lang="en-GB" b="0" i="0" u="none" strike="noStrike" dirty="0">
                <a:solidFill>
                  <a:srgbClr val="000000"/>
                </a:solidFill>
                <a:effectLst/>
                <a:latin typeface="InterFace"/>
              </a:rPr>
              <a:t> towards the target of 48 mmol/mol (6.5%) is likely to reduce the risk of congenital malformations. They should also be advised to take folic acid 5 mg per day until the 12th week of pregnancy to reduce the risk of neural tube defects</a:t>
            </a:r>
          </a:p>
          <a:p>
            <a:endParaRPr lang="en-US" dirty="0"/>
          </a:p>
        </p:txBody>
      </p:sp>
    </p:spTree>
    <p:extLst>
      <p:ext uri="{BB962C8B-B14F-4D97-AF65-F5344CB8AC3E}">
        <p14:creationId xmlns:p14="http://schemas.microsoft.com/office/powerpoint/2010/main" val="249869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8170-A1E6-1942-9302-3AD95D3AB405}"/>
              </a:ext>
            </a:extLst>
          </p:cNvPr>
          <p:cNvSpPr>
            <a:spLocks noGrp="1"/>
          </p:cNvSpPr>
          <p:nvPr>
            <p:ph type="title"/>
          </p:nvPr>
        </p:nvSpPr>
        <p:spPr/>
        <p:txBody>
          <a:bodyPr/>
          <a:lstStyle/>
          <a:p>
            <a:r>
              <a:rPr lang="en-US" dirty="0"/>
              <a:t>Keith</a:t>
            </a:r>
          </a:p>
        </p:txBody>
      </p:sp>
      <p:sp>
        <p:nvSpPr>
          <p:cNvPr id="3" name="Content Placeholder 2">
            <a:extLst>
              <a:ext uri="{FF2B5EF4-FFF2-40B4-BE49-F238E27FC236}">
                <a16:creationId xmlns:a16="http://schemas.microsoft.com/office/drawing/2014/main" id="{9626583B-3BB4-0145-A7BA-B42B582DBD35}"/>
              </a:ext>
            </a:extLst>
          </p:cNvPr>
          <p:cNvSpPr>
            <a:spLocks noGrp="1"/>
          </p:cNvSpPr>
          <p:nvPr>
            <p:ph idx="1"/>
          </p:nvPr>
        </p:nvSpPr>
        <p:spPr/>
        <p:txBody>
          <a:bodyPr/>
          <a:lstStyle/>
          <a:p>
            <a:r>
              <a:rPr lang="en-US" dirty="0"/>
              <a:t>68 years old</a:t>
            </a:r>
          </a:p>
          <a:p>
            <a:r>
              <a:rPr lang="en-US" dirty="0"/>
              <a:t>Blood pressure 158/96</a:t>
            </a:r>
          </a:p>
          <a:p>
            <a:r>
              <a:rPr lang="en-US" dirty="0"/>
              <a:t>Hba1C 56</a:t>
            </a:r>
          </a:p>
          <a:p>
            <a:r>
              <a:rPr lang="en-US" dirty="0"/>
              <a:t>ACR 32 eGFR 52</a:t>
            </a:r>
          </a:p>
          <a:p>
            <a:r>
              <a:rPr lang="en-US" dirty="0"/>
              <a:t>Medication: Ramipril 10mg, Amlodipine 5mg, metformin 1g twice daily, gliclazide 40mg twice daily, sitagliptin 100mg once daily</a:t>
            </a:r>
          </a:p>
          <a:p>
            <a:pPr marL="0" indent="0">
              <a:buNone/>
            </a:pPr>
            <a:endParaRPr lang="en-US" dirty="0"/>
          </a:p>
          <a:p>
            <a:r>
              <a:rPr lang="en-US" dirty="0"/>
              <a:t>How would you manage this patient?</a:t>
            </a:r>
          </a:p>
        </p:txBody>
      </p:sp>
    </p:spTree>
    <p:extLst>
      <p:ext uri="{BB962C8B-B14F-4D97-AF65-F5344CB8AC3E}">
        <p14:creationId xmlns:p14="http://schemas.microsoft.com/office/powerpoint/2010/main" val="4249361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4579-92C8-3543-8A78-29FA32F2B589}"/>
              </a:ext>
            </a:extLst>
          </p:cNvPr>
          <p:cNvSpPr>
            <a:spLocks noGrp="1"/>
          </p:cNvSpPr>
          <p:nvPr>
            <p:ph type="title"/>
          </p:nvPr>
        </p:nvSpPr>
        <p:spPr/>
        <p:txBody>
          <a:bodyPr/>
          <a:lstStyle/>
          <a:p>
            <a:r>
              <a:rPr lang="en-US" dirty="0"/>
              <a:t>CVD and Blood pressure</a:t>
            </a:r>
          </a:p>
        </p:txBody>
      </p:sp>
      <p:sp>
        <p:nvSpPr>
          <p:cNvPr id="3" name="Content Placeholder 2">
            <a:extLst>
              <a:ext uri="{FF2B5EF4-FFF2-40B4-BE49-F238E27FC236}">
                <a16:creationId xmlns:a16="http://schemas.microsoft.com/office/drawing/2014/main" id="{CD2E7719-D54E-0C44-8071-EE3BFDEB12D0}"/>
              </a:ext>
            </a:extLst>
          </p:cNvPr>
          <p:cNvSpPr>
            <a:spLocks noGrp="1"/>
          </p:cNvSpPr>
          <p:nvPr>
            <p:ph idx="1"/>
          </p:nvPr>
        </p:nvSpPr>
        <p:spPr/>
        <p:txBody>
          <a:bodyPr>
            <a:normAutofit fontScale="92500" lnSpcReduction="10000"/>
          </a:bodyPr>
          <a:lstStyle/>
          <a:p>
            <a:r>
              <a:rPr lang="en-US" dirty="0"/>
              <a:t>Cardiovascular Disease biggest cause of death in diabetic patients</a:t>
            </a:r>
          </a:p>
          <a:p>
            <a:r>
              <a:rPr lang="en-US" dirty="0"/>
              <a:t>HTN major risk factor for CVD</a:t>
            </a:r>
          </a:p>
          <a:p>
            <a:r>
              <a:rPr lang="en-GB" dirty="0"/>
              <a:t>Measure blood pressure at least annually in an adult with type 2 diabetes without previously diagnosed hypertension or renal disease</a:t>
            </a:r>
          </a:p>
          <a:p>
            <a:r>
              <a:rPr lang="en-GB" dirty="0"/>
              <a:t>For adults with hypertension aged under 80, reduce clinic blood pressure to below 140/90 mmHg, 150/90 for those over 80</a:t>
            </a:r>
          </a:p>
          <a:p>
            <a:r>
              <a:rPr lang="en-GB" dirty="0"/>
              <a:t>When using ABPM or HBPM to monitor the response to treatment in adults with hypertension</a:t>
            </a:r>
          </a:p>
          <a:p>
            <a:r>
              <a:rPr lang="en-GB" dirty="0"/>
              <a:t>below 135/85 mmHg for adults aged under 80</a:t>
            </a:r>
          </a:p>
          <a:p>
            <a:r>
              <a:rPr lang="en-GB" dirty="0"/>
              <a:t>below 145/85 mmHg for adults aged 80 and over. </a:t>
            </a:r>
          </a:p>
          <a:p>
            <a:endParaRPr lang="en-US" b="1" dirty="0"/>
          </a:p>
        </p:txBody>
      </p:sp>
    </p:spTree>
    <p:extLst>
      <p:ext uri="{BB962C8B-B14F-4D97-AF65-F5344CB8AC3E}">
        <p14:creationId xmlns:p14="http://schemas.microsoft.com/office/powerpoint/2010/main" val="2068805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0350-3380-1345-9316-E6FDECA8B60F}"/>
              </a:ext>
            </a:extLst>
          </p:cNvPr>
          <p:cNvSpPr>
            <a:spLocks noGrp="1"/>
          </p:cNvSpPr>
          <p:nvPr>
            <p:ph type="title"/>
          </p:nvPr>
        </p:nvSpPr>
        <p:spPr/>
        <p:txBody>
          <a:bodyPr/>
          <a:lstStyle/>
          <a:p>
            <a:r>
              <a:rPr lang="en-US" dirty="0"/>
              <a:t>Statin therapy</a:t>
            </a:r>
          </a:p>
        </p:txBody>
      </p:sp>
      <p:sp>
        <p:nvSpPr>
          <p:cNvPr id="3" name="Content Placeholder 2">
            <a:extLst>
              <a:ext uri="{FF2B5EF4-FFF2-40B4-BE49-F238E27FC236}">
                <a16:creationId xmlns:a16="http://schemas.microsoft.com/office/drawing/2014/main" id="{2636F459-DE32-F141-9502-0760C436074E}"/>
              </a:ext>
            </a:extLst>
          </p:cNvPr>
          <p:cNvSpPr>
            <a:spLocks noGrp="1"/>
          </p:cNvSpPr>
          <p:nvPr>
            <p:ph idx="1"/>
          </p:nvPr>
        </p:nvSpPr>
        <p:spPr/>
        <p:txBody>
          <a:bodyPr>
            <a:normAutofit fontScale="92500" lnSpcReduction="20000"/>
          </a:bodyPr>
          <a:lstStyle/>
          <a:p>
            <a:r>
              <a:rPr lang="en-GB" b="1" dirty="0"/>
              <a:t>If an adult with type 2 diabetes does </a:t>
            </a:r>
            <a:r>
              <a:rPr lang="en-GB" b="1" i="1" dirty="0"/>
              <a:t>not</a:t>
            </a:r>
            <a:r>
              <a:rPr lang="en-GB" b="1" dirty="0"/>
              <a:t> have established cardiovascular disease</a:t>
            </a:r>
            <a:r>
              <a:rPr lang="en-GB" dirty="0"/>
              <a:t> </a:t>
            </a:r>
            <a:r>
              <a:rPr lang="en-GB" b="1" dirty="0"/>
              <a:t>(CVD), offer atorvastatin 20 mg once daily for primary prevention of CVD if:</a:t>
            </a:r>
            <a:r>
              <a:rPr lang="en-GB" dirty="0"/>
              <a:t> </a:t>
            </a:r>
          </a:p>
          <a:p>
            <a:r>
              <a:rPr lang="en-GB" dirty="0"/>
              <a:t>The person is aged 84 years and younger, and their estimated 10-year risk of developing CVD is 10% or more.</a:t>
            </a:r>
          </a:p>
          <a:p>
            <a:r>
              <a:rPr lang="en-GB" dirty="0"/>
              <a:t>The person is 85 years of age or older, taking into account the person's preferences, benefits and risks of treatment, and co-morbidities (including frailty and multimorbidity).</a:t>
            </a:r>
          </a:p>
          <a:p>
            <a:r>
              <a:rPr lang="en-GB" dirty="0"/>
              <a:t>The person has a diagnosis of chronic kidney disease (CKD).</a:t>
            </a:r>
            <a:endParaRPr lang="en-US" dirty="0"/>
          </a:p>
          <a:p>
            <a:r>
              <a:rPr lang="en-US" dirty="0"/>
              <a:t>Established CVD should be on atorvastatin 80mg </a:t>
            </a:r>
          </a:p>
          <a:p>
            <a:r>
              <a:rPr lang="en-GB" b="1" dirty="0"/>
              <a:t>Aim for a greater than 40% reduction in non-HDL </a:t>
            </a:r>
            <a:r>
              <a:rPr lang="en-GB" b="1" dirty="0" err="1"/>
              <a:t>cholesterol.</a:t>
            </a:r>
            <a:r>
              <a:rPr lang="en-GB" dirty="0" err="1"/>
              <a:t>Consider</a:t>
            </a:r>
            <a:r>
              <a:rPr lang="en-GB" dirty="0"/>
              <a:t> up-titration of the atorvastatin dose to achieve this target, if appropriate, depending on clinical judgement.</a:t>
            </a:r>
          </a:p>
          <a:p>
            <a:endParaRPr lang="en-GB" dirty="0"/>
          </a:p>
        </p:txBody>
      </p:sp>
    </p:spTree>
    <p:extLst>
      <p:ext uri="{BB962C8B-B14F-4D97-AF65-F5344CB8AC3E}">
        <p14:creationId xmlns:p14="http://schemas.microsoft.com/office/powerpoint/2010/main" val="2707300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8B7B-CEFA-C24B-866A-64566ADA12F0}"/>
              </a:ext>
            </a:extLst>
          </p:cNvPr>
          <p:cNvSpPr>
            <a:spLocks noGrp="1"/>
          </p:cNvSpPr>
          <p:nvPr>
            <p:ph type="title"/>
          </p:nvPr>
        </p:nvSpPr>
        <p:spPr/>
        <p:txBody>
          <a:bodyPr/>
          <a:lstStyle/>
          <a:p>
            <a:r>
              <a:rPr lang="en-US" dirty="0"/>
              <a:t>Chronic Kidney Disease with Albuminuria </a:t>
            </a:r>
          </a:p>
        </p:txBody>
      </p:sp>
      <p:sp>
        <p:nvSpPr>
          <p:cNvPr id="3" name="Content Placeholder 2">
            <a:extLst>
              <a:ext uri="{FF2B5EF4-FFF2-40B4-BE49-F238E27FC236}">
                <a16:creationId xmlns:a16="http://schemas.microsoft.com/office/drawing/2014/main" id="{43406EE9-61C2-C04F-A0DE-12C195345DF1}"/>
              </a:ext>
            </a:extLst>
          </p:cNvPr>
          <p:cNvSpPr>
            <a:spLocks noGrp="1"/>
          </p:cNvSpPr>
          <p:nvPr>
            <p:ph idx="1"/>
          </p:nvPr>
        </p:nvSpPr>
        <p:spPr/>
        <p:txBody>
          <a:bodyPr>
            <a:normAutofit fontScale="92500" lnSpcReduction="10000"/>
          </a:bodyPr>
          <a:lstStyle/>
          <a:p>
            <a:r>
              <a:rPr lang="en-US" dirty="0"/>
              <a:t>ACEI to maximum tolerated dose </a:t>
            </a:r>
          </a:p>
          <a:p>
            <a:r>
              <a:rPr lang="en-US" dirty="0"/>
              <a:t>SGLT2-I</a:t>
            </a:r>
          </a:p>
          <a:p>
            <a:endParaRPr lang="en-US" dirty="0"/>
          </a:p>
          <a:p>
            <a:r>
              <a:rPr lang="en-US" dirty="0" err="1"/>
              <a:t>NiCE</a:t>
            </a:r>
            <a:r>
              <a:rPr lang="en-US" dirty="0"/>
              <a:t> guidelines</a:t>
            </a:r>
          </a:p>
          <a:p>
            <a:r>
              <a:rPr lang="en-GB" dirty="0"/>
              <a:t>For adults with type 2 diabetes and CKD who are taking an ARB or an ACE inhibitor (titrated to the highest licensed dose that they can tolerate), consider an SGLT2 inhibitor (in addition to the ARB or ACE inhibitor) if:</a:t>
            </a:r>
          </a:p>
          <a:p>
            <a:r>
              <a:rPr lang="en-GB" dirty="0"/>
              <a:t>ACR is between 3 and 30 mg/mmol </a:t>
            </a:r>
            <a:r>
              <a:rPr lang="en-GB" b="1" dirty="0"/>
              <a:t>and</a:t>
            </a:r>
            <a:endParaRPr lang="en-GB" dirty="0"/>
          </a:p>
          <a:p>
            <a:r>
              <a:rPr lang="en-GB" dirty="0"/>
              <a:t>they meet the criteria in the marketing authorisation (including relevant eGFR thresholds). </a:t>
            </a:r>
            <a:br>
              <a:rPr lang="en-GB" dirty="0"/>
            </a:br>
            <a:endParaRPr lang="en-GB" dirty="0"/>
          </a:p>
          <a:p>
            <a:endParaRPr lang="en-US" dirty="0"/>
          </a:p>
        </p:txBody>
      </p:sp>
    </p:spTree>
    <p:extLst>
      <p:ext uri="{BB962C8B-B14F-4D97-AF65-F5344CB8AC3E}">
        <p14:creationId xmlns:p14="http://schemas.microsoft.com/office/powerpoint/2010/main" val="1838068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763A-56A5-5746-AD73-6A968DFF9E15}"/>
              </a:ext>
            </a:extLst>
          </p:cNvPr>
          <p:cNvSpPr>
            <a:spLocks noGrp="1"/>
          </p:cNvSpPr>
          <p:nvPr>
            <p:ph type="title"/>
          </p:nvPr>
        </p:nvSpPr>
        <p:spPr/>
        <p:txBody>
          <a:bodyPr/>
          <a:lstStyle/>
          <a:p>
            <a:r>
              <a:rPr lang="en-US" dirty="0"/>
              <a:t>Peter</a:t>
            </a:r>
          </a:p>
        </p:txBody>
      </p:sp>
      <p:sp>
        <p:nvSpPr>
          <p:cNvPr id="3" name="Content Placeholder 2">
            <a:extLst>
              <a:ext uri="{FF2B5EF4-FFF2-40B4-BE49-F238E27FC236}">
                <a16:creationId xmlns:a16="http://schemas.microsoft.com/office/drawing/2014/main" id="{E2ACF4C9-EBDC-B242-B9AF-459C6F2A519C}"/>
              </a:ext>
            </a:extLst>
          </p:cNvPr>
          <p:cNvSpPr>
            <a:spLocks noGrp="1"/>
          </p:cNvSpPr>
          <p:nvPr>
            <p:ph idx="1"/>
          </p:nvPr>
        </p:nvSpPr>
        <p:spPr/>
        <p:txBody>
          <a:bodyPr/>
          <a:lstStyle/>
          <a:p>
            <a:r>
              <a:rPr lang="en-US" dirty="0"/>
              <a:t>Hba1C 84 </a:t>
            </a:r>
          </a:p>
          <a:p>
            <a:r>
              <a:rPr lang="en-US" dirty="0"/>
              <a:t>On metformin 2g MR, dapagliflozin 10mg, Humulin I 10 units twice a day, amitriptyline 20mg</a:t>
            </a:r>
          </a:p>
          <a:p>
            <a:r>
              <a:rPr lang="en-US" dirty="0"/>
              <a:t>Complaining of swollen right foot </a:t>
            </a:r>
          </a:p>
          <a:p>
            <a:r>
              <a:rPr lang="en-US" dirty="0"/>
              <a:t>Please perform a Diabetes foot Examination</a:t>
            </a:r>
          </a:p>
          <a:p>
            <a:r>
              <a:rPr lang="en-US" dirty="0"/>
              <a:t>What are your findings ?</a:t>
            </a:r>
          </a:p>
          <a:p>
            <a:r>
              <a:rPr lang="en-US" dirty="0"/>
              <a:t>What is the differential diagnosis?</a:t>
            </a:r>
          </a:p>
          <a:p>
            <a:r>
              <a:rPr lang="en-US" dirty="0"/>
              <a:t>How would you manage this?</a:t>
            </a:r>
          </a:p>
          <a:p>
            <a:endParaRPr lang="en-US" dirty="0"/>
          </a:p>
        </p:txBody>
      </p:sp>
    </p:spTree>
    <p:extLst>
      <p:ext uri="{BB962C8B-B14F-4D97-AF65-F5344CB8AC3E}">
        <p14:creationId xmlns:p14="http://schemas.microsoft.com/office/powerpoint/2010/main" val="390920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B9CF-36C4-9B42-9F32-8AC20083CF09}"/>
              </a:ext>
            </a:extLst>
          </p:cNvPr>
          <p:cNvSpPr>
            <a:spLocks noGrp="1"/>
          </p:cNvSpPr>
          <p:nvPr>
            <p:ph type="title"/>
          </p:nvPr>
        </p:nvSpPr>
        <p:spPr>
          <a:xfrm>
            <a:off x="838200" y="500062"/>
            <a:ext cx="10515600" cy="1325563"/>
          </a:xfrm>
        </p:spPr>
        <p:txBody>
          <a:bodyPr/>
          <a:lstStyle/>
          <a:p>
            <a:r>
              <a:rPr lang="en-US" dirty="0"/>
              <a:t>Type 2 Diabetes - What do you cover in the initial consultations ?</a:t>
            </a:r>
          </a:p>
        </p:txBody>
      </p:sp>
      <p:sp>
        <p:nvSpPr>
          <p:cNvPr id="6" name="Content Placeholder 5">
            <a:extLst>
              <a:ext uri="{FF2B5EF4-FFF2-40B4-BE49-F238E27FC236}">
                <a16:creationId xmlns:a16="http://schemas.microsoft.com/office/drawing/2014/main" id="{788B5F52-027A-7CDA-42C0-74079B9BE97F}"/>
              </a:ext>
            </a:extLst>
          </p:cNvPr>
          <p:cNvSpPr>
            <a:spLocks noGrp="1"/>
          </p:cNvSpPr>
          <p:nvPr>
            <p:ph idx="1"/>
          </p:nvPr>
        </p:nvSpPr>
        <p:spPr>
          <a:xfrm>
            <a:off x="838199" y="1825625"/>
            <a:ext cx="8961783" cy="4351338"/>
          </a:xfrm>
        </p:spPr>
        <p:txBody>
          <a:bodyPr/>
          <a:lstStyle/>
          <a:p>
            <a:endParaRPr lang="en-US" dirty="0"/>
          </a:p>
          <a:p>
            <a:r>
              <a:rPr lang="en-US" dirty="0"/>
              <a:t>What type 2 diabetes is</a:t>
            </a:r>
          </a:p>
          <a:p>
            <a:r>
              <a:rPr lang="en-US" dirty="0"/>
              <a:t>How does it impact on Health </a:t>
            </a:r>
          </a:p>
          <a:p>
            <a:r>
              <a:rPr lang="en-US" dirty="0"/>
              <a:t>Target hba1c </a:t>
            </a:r>
          </a:p>
          <a:p>
            <a:r>
              <a:rPr lang="en-US" dirty="0"/>
              <a:t>Regular Checks/ monitoring</a:t>
            </a:r>
          </a:p>
          <a:p>
            <a:r>
              <a:rPr lang="en-US" dirty="0"/>
              <a:t>How to manage it – diet, exercise, medication </a:t>
            </a:r>
          </a:p>
          <a:p>
            <a:r>
              <a:rPr lang="en-US" dirty="0"/>
              <a:t>Where to get more information </a:t>
            </a:r>
          </a:p>
          <a:p>
            <a:endParaRPr lang="en-US" dirty="0"/>
          </a:p>
          <a:p>
            <a:endParaRPr lang="en-US" dirty="0"/>
          </a:p>
        </p:txBody>
      </p:sp>
    </p:spTree>
    <p:extLst>
      <p:ext uri="{BB962C8B-B14F-4D97-AF65-F5344CB8AC3E}">
        <p14:creationId xmlns:p14="http://schemas.microsoft.com/office/powerpoint/2010/main" val="3341605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DF6B06-5362-E847-A0AF-838868D13F81}"/>
              </a:ext>
            </a:extLst>
          </p:cNvPr>
          <p:cNvPicPr>
            <a:picLocks noGrp="1" noChangeAspect="1"/>
          </p:cNvPicPr>
          <p:nvPr>
            <p:ph idx="1"/>
          </p:nvPr>
        </p:nvPicPr>
        <p:blipFill>
          <a:blip r:embed="rId3"/>
          <a:stretch>
            <a:fillRect/>
          </a:stretch>
        </p:blipFill>
        <p:spPr>
          <a:xfrm>
            <a:off x="3573193" y="221851"/>
            <a:ext cx="4002971" cy="5828502"/>
          </a:xfrm>
          <a:prstGeom prst="rect">
            <a:avLst/>
          </a:prstGeom>
        </p:spPr>
      </p:pic>
    </p:spTree>
    <p:extLst>
      <p:ext uri="{BB962C8B-B14F-4D97-AF65-F5344CB8AC3E}">
        <p14:creationId xmlns:p14="http://schemas.microsoft.com/office/powerpoint/2010/main" val="2671030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C62-E53E-904F-836A-A926D9DA0B9A}"/>
              </a:ext>
            </a:extLst>
          </p:cNvPr>
          <p:cNvSpPr>
            <a:spLocks noGrp="1"/>
          </p:cNvSpPr>
          <p:nvPr>
            <p:ph type="title"/>
          </p:nvPr>
        </p:nvSpPr>
        <p:spPr/>
        <p:txBody>
          <a:bodyPr/>
          <a:lstStyle/>
          <a:p>
            <a:r>
              <a:rPr lang="en-US" dirty="0"/>
              <a:t>Diabetes foot Assessment</a:t>
            </a:r>
          </a:p>
        </p:txBody>
      </p:sp>
      <p:sp>
        <p:nvSpPr>
          <p:cNvPr id="3" name="Content Placeholder 2">
            <a:extLst>
              <a:ext uri="{FF2B5EF4-FFF2-40B4-BE49-F238E27FC236}">
                <a16:creationId xmlns:a16="http://schemas.microsoft.com/office/drawing/2014/main" id="{91A4D744-D88C-5F4A-A95E-4734A3D9DB18}"/>
              </a:ext>
            </a:extLst>
          </p:cNvPr>
          <p:cNvSpPr>
            <a:spLocks noGrp="1"/>
          </p:cNvSpPr>
          <p:nvPr>
            <p:ph idx="1"/>
          </p:nvPr>
        </p:nvSpPr>
        <p:spPr/>
        <p:txBody>
          <a:bodyPr>
            <a:normAutofit fontScale="85000" lnSpcReduction="10000"/>
          </a:bodyPr>
          <a:lstStyle/>
          <a:p>
            <a:r>
              <a:rPr lang="en-GB" dirty="0"/>
              <a:t>When examining the feet of a person with diabetes, remove their shoes, socks, bandages and dressings, and examine both feet for evidence of the following risk factors:</a:t>
            </a:r>
          </a:p>
          <a:p>
            <a:r>
              <a:rPr lang="en-GB" dirty="0"/>
              <a:t>Neuropathy (use a 10 g monofilament as part of a foot sensory examination).</a:t>
            </a:r>
          </a:p>
          <a:p>
            <a:r>
              <a:rPr lang="en-GB" dirty="0"/>
              <a:t>Limb ischaemia</a:t>
            </a:r>
          </a:p>
          <a:p>
            <a:r>
              <a:rPr lang="en-GB" dirty="0"/>
              <a:t>Ulceration.</a:t>
            </a:r>
          </a:p>
          <a:p>
            <a:r>
              <a:rPr lang="en-GB" dirty="0"/>
              <a:t>Callus.</a:t>
            </a:r>
          </a:p>
          <a:p>
            <a:r>
              <a:rPr lang="en-GB" dirty="0"/>
              <a:t>Infection and/or inflammation.</a:t>
            </a:r>
          </a:p>
          <a:p>
            <a:r>
              <a:rPr lang="en-GB" dirty="0"/>
              <a:t>Deformity.</a:t>
            </a:r>
          </a:p>
          <a:p>
            <a:r>
              <a:rPr lang="en-GB" dirty="0"/>
              <a:t>Gangrene.</a:t>
            </a:r>
          </a:p>
          <a:p>
            <a:r>
              <a:rPr lang="en-GB" dirty="0"/>
              <a:t>Charcot arthropathy.</a:t>
            </a:r>
          </a:p>
          <a:p>
            <a:endParaRPr lang="en-US" dirty="0"/>
          </a:p>
        </p:txBody>
      </p:sp>
    </p:spTree>
    <p:extLst>
      <p:ext uri="{BB962C8B-B14F-4D97-AF65-F5344CB8AC3E}">
        <p14:creationId xmlns:p14="http://schemas.microsoft.com/office/powerpoint/2010/main" val="1040319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CE8F-B95B-DC42-87B9-5741656BB164}"/>
              </a:ext>
            </a:extLst>
          </p:cNvPr>
          <p:cNvSpPr>
            <a:spLocks noGrp="1"/>
          </p:cNvSpPr>
          <p:nvPr>
            <p:ph type="title"/>
          </p:nvPr>
        </p:nvSpPr>
        <p:spPr/>
        <p:txBody>
          <a:bodyPr>
            <a:normAutofit/>
          </a:bodyPr>
          <a:lstStyle/>
          <a:p>
            <a:r>
              <a:rPr lang="en-US" sz="4000" dirty="0"/>
              <a:t>Assess current risk of developing a diabetic foot problem </a:t>
            </a:r>
          </a:p>
        </p:txBody>
      </p:sp>
      <p:sp>
        <p:nvSpPr>
          <p:cNvPr id="3" name="Content Placeholder 2">
            <a:extLst>
              <a:ext uri="{FF2B5EF4-FFF2-40B4-BE49-F238E27FC236}">
                <a16:creationId xmlns:a16="http://schemas.microsoft.com/office/drawing/2014/main" id="{B028D0B1-2DAA-5348-A5CC-558E77DC78FC}"/>
              </a:ext>
            </a:extLst>
          </p:cNvPr>
          <p:cNvSpPr>
            <a:spLocks noGrp="1"/>
          </p:cNvSpPr>
          <p:nvPr>
            <p:ph idx="1"/>
          </p:nvPr>
        </p:nvSpPr>
        <p:spPr>
          <a:xfrm>
            <a:off x="838200" y="2073740"/>
            <a:ext cx="8291732" cy="3806556"/>
          </a:xfrm>
        </p:spPr>
        <p:txBody>
          <a:bodyPr>
            <a:normAutofit/>
          </a:bodyPr>
          <a:lstStyle/>
          <a:p>
            <a:pPr marL="0" indent="0">
              <a:buNone/>
            </a:pPr>
            <a:r>
              <a:rPr lang="en-GB" dirty="0"/>
              <a:t>Low risk: - no risk factors present except callus alone.</a:t>
            </a:r>
          </a:p>
          <a:p>
            <a:pPr marL="0" indent="0">
              <a:buNone/>
            </a:pPr>
            <a:endParaRPr lang="en-GB" dirty="0"/>
          </a:p>
          <a:p>
            <a:pPr marL="0" indent="0">
              <a:buNone/>
            </a:pPr>
            <a:r>
              <a:rPr lang="en-GB" dirty="0"/>
              <a:t>Moderate risk:</a:t>
            </a:r>
          </a:p>
          <a:p>
            <a:r>
              <a:rPr lang="en-GB" dirty="0"/>
              <a:t>deformity </a:t>
            </a:r>
            <a:r>
              <a:rPr lang="en-GB" b="1" dirty="0"/>
              <a:t>or</a:t>
            </a:r>
            <a:endParaRPr lang="en-GB" dirty="0"/>
          </a:p>
          <a:p>
            <a:r>
              <a:rPr lang="en-GB" dirty="0"/>
              <a:t>neuropathy </a:t>
            </a:r>
            <a:r>
              <a:rPr lang="en-GB" b="1" dirty="0"/>
              <a:t>or</a:t>
            </a:r>
            <a:endParaRPr lang="en-GB" dirty="0"/>
          </a:p>
          <a:p>
            <a:r>
              <a:rPr lang="en-GB" dirty="0"/>
              <a:t>non-critical limb ischaemia.</a:t>
            </a:r>
          </a:p>
        </p:txBody>
      </p:sp>
    </p:spTree>
    <p:extLst>
      <p:ext uri="{BB962C8B-B14F-4D97-AF65-F5344CB8AC3E}">
        <p14:creationId xmlns:p14="http://schemas.microsoft.com/office/powerpoint/2010/main" val="3342045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9E4E-818D-F04D-8D91-9AE0D5DD272F}"/>
              </a:ext>
            </a:extLst>
          </p:cNvPr>
          <p:cNvSpPr>
            <a:spLocks noGrp="1"/>
          </p:cNvSpPr>
          <p:nvPr>
            <p:ph type="title"/>
          </p:nvPr>
        </p:nvSpPr>
        <p:spPr>
          <a:xfrm>
            <a:off x="838200" y="365126"/>
            <a:ext cx="10515600" cy="1055712"/>
          </a:xfrm>
        </p:spPr>
        <p:txBody>
          <a:bodyPr/>
          <a:lstStyle/>
          <a:p>
            <a:r>
              <a:rPr lang="en-US" dirty="0"/>
              <a:t>High Risk</a:t>
            </a:r>
          </a:p>
        </p:txBody>
      </p:sp>
      <p:sp>
        <p:nvSpPr>
          <p:cNvPr id="3" name="Content Placeholder 2">
            <a:extLst>
              <a:ext uri="{FF2B5EF4-FFF2-40B4-BE49-F238E27FC236}">
                <a16:creationId xmlns:a16="http://schemas.microsoft.com/office/drawing/2014/main" id="{66FE8E64-2B17-C74A-A936-B478CE8C212D}"/>
              </a:ext>
            </a:extLst>
          </p:cNvPr>
          <p:cNvSpPr>
            <a:spLocks noGrp="1"/>
          </p:cNvSpPr>
          <p:nvPr>
            <p:ph idx="1"/>
          </p:nvPr>
        </p:nvSpPr>
        <p:spPr>
          <a:xfrm>
            <a:off x="838200" y="1420838"/>
            <a:ext cx="10515600" cy="4756125"/>
          </a:xfrm>
        </p:spPr>
        <p:txBody>
          <a:bodyPr>
            <a:normAutofit fontScale="70000" lnSpcReduction="20000"/>
          </a:bodyPr>
          <a:lstStyle/>
          <a:p>
            <a:r>
              <a:rPr lang="en-GB" dirty="0"/>
              <a:t>previous ulceration </a:t>
            </a:r>
            <a:r>
              <a:rPr lang="en-GB" b="1" dirty="0"/>
              <a:t>or</a:t>
            </a:r>
            <a:endParaRPr lang="en-GB" dirty="0"/>
          </a:p>
          <a:p>
            <a:r>
              <a:rPr lang="en-GB" dirty="0"/>
              <a:t>previous amputation </a:t>
            </a:r>
            <a:r>
              <a:rPr lang="en-GB" b="1" dirty="0"/>
              <a:t>or</a:t>
            </a:r>
            <a:endParaRPr lang="en-GB" dirty="0"/>
          </a:p>
          <a:p>
            <a:r>
              <a:rPr lang="en-GB" dirty="0"/>
              <a:t>on renal replacement therapy </a:t>
            </a:r>
            <a:r>
              <a:rPr lang="en-GB" b="1" dirty="0"/>
              <a:t>or</a:t>
            </a:r>
            <a:endParaRPr lang="en-GB" dirty="0"/>
          </a:p>
          <a:p>
            <a:r>
              <a:rPr lang="en-GB" dirty="0"/>
              <a:t>neuropathy and non-critical limb ischaemia together </a:t>
            </a:r>
            <a:r>
              <a:rPr lang="en-GB" b="1" dirty="0"/>
              <a:t>or</a:t>
            </a:r>
            <a:endParaRPr lang="en-GB" dirty="0"/>
          </a:p>
          <a:p>
            <a:r>
              <a:rPr lang="en-GB" dirty="0"/>
              <a:t>neuropathy in combination with callus and/or deformity </a:t>
            </a:r>
            <a:r>
              <a:rPr lang="en-GB" b="1" dirty="0"/>
              <a:t>or</a:t>
            </a:r>
            <a:endParaRPr lang="en-GB" dirty="0"/>
          </a:p>
          <a:p>
            <a:r>
              <a:rPr lang="en-GB" dirty="0"/>
              <a:t>non-critical limb ischaemia in combination with callus and/or deformity.</a:t>
            </a:r>
          </a:p>
          <a:p>
            <a:pPr marL="0" indent="0">
              <a:buNone/>
            </a:pPr>
            <a:endParaRPr lang="en-GB" dirty="0"/>
          </a:p>
          <a:p>
            <a:pPr marL="0" indent="0">
              <a:buNone/>
            </a:pPr>
            <a:r>
              <a:rPr lang="en-GB" b="1" dirty="0"/>
              <a:t>Active diabetic foot problem:</a:t>
            </a:r>
          </a:p>
          <a:p>
            <a:r>
              <a:rPr lang="en-GB" dirty="0"/>
              <a:t>ulceration </a:t>
            </a:r>
            <a:r>
              <a:rPr lang="en-GB" b="1" dirty="0"/>
              <a:t>or</a:t>
            </a:r>
            <a:endParaRPr lang="en-GB" dirty="0"/>
          </a:p>
          <a:p>
            <a:r>
              <a:rPr lang="en-GB" dirty="0"/>
              <a:t>spreading infection </a:t>
            </a:r>
            <a:r>
              <a:rPr lang="en-GB" b="1" dirty="0"/>
              <a:t>or</a:t>
            </a:r>
            <a:endParaRPr lang="en-GB" dirty="0"/>
          </a:p>
          <a:p>
            <a:r>
              <a:rPr lang="en-GB" dirty="0"/>
              <a:t>critical limb ischaemia </a:t>
            </a:r>
            <a:r>
              <a:rPr lang="en-GB" b="1" dirty="0"/>
              <a:t>or</a:t>
            </a:r>
            <a:endParaRPr lang="en-GB" dirty="0"/>
          </a:p>
          <a:p>
            <a:r>
              <a:rPr lang="en-GB" dirty="0"/>
              <a:t>gangrene </a:t>
            </a:r>
            <a:r>
              <a:rPr lang="en-GB" b="1" dirty="0"/>
              <a:t>or</a:t>
            </a:r>
            <a:endParaRPr lang="en-GB" dirty="0"/>
          </a:p>
          <a:p>
            <a:r>
              <a:rPr lang="en-GB" dirty="0"/>
              <a:t>suspicion of an acute Charcot arthropathy, or an unexplained hot, red, swollen foot with or without pain</a:t>
            </a:r>
            <a:endParaRPr lang="en-US" dirty="0"/>
          </a:p>
        </p:txBody>
      </p:sp>
    </p:spTree>
    <p:extLst>
      <p:ext uri="{BB962C8B-B14F-4D97-AF65-F5344CB8AC3E}">
        <p14:creationId xmlns:p14="http://schemas.microsoft.com/office/powerpoint/2010/main" val="1259845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F943C0-91BF-2944-A89D-EC2C44EB4302}"/>
              </a:ext>
            </a:extLst>
          </p:cNvPr>
          <p:cNvSpPr>
            <a:spLocks noGrp="1"/>
          </p:cNvSpPr>
          <p:nvPr>
            <p:ph idx="1"/>
          </p:nvPr>
        </p:nvSpPr>
        <p:spPr/>
        <p:txBody>
          <a:bodyPr/>
          <a:lstStyle/>
          <a:p>
            <a:r>
              <a:rPr lang="en-GB" dirty="0"/>
              <a:t>For people who are at low risk of developing a diabetic foot problem, continue to carry out annual foot assessments, emphasise the importance of foot care, and advise them that they could progress to moderate or high risk.</a:t>
            </a:r>
            <a:r>
              <a:rPr lang="en-GB" b="1" dirty="0"/>
              <a:t> </a:t>
            </a:r>
          </a:p>
          <a:p>
            <a:endParaRPr lang="en-GB" b="1" dirty="0"/>
          </a:p>
          <a:p>
            <a:r>
              <a:rPr lang="en-GB" dirty="0"/>
              <a:t>Refer people who are at moderate or high risk of developing a diabetic foot problem to the foot protection service.</a:t>
            </a:r>
            <a:endParaRPr lang="en-US" dirty="0"/>
          </a:p>
        </p:txBody>
      </p:sp>
    </p:spTree>
    <p:extLst>
      <p:ext uri="{BB962C8B-B14F-4D97-AF65-F5344CB8AC3E}">
        <p14:creationId xmlns:p14="http://schemas.microsoft.com/office/powerpoint/2010/main" val="565882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D5E29-82FE-6048-9701-B55AA1195B60}"/>
              </a:ext>
            </a:extLst>
          </p:cNvPr>
          <p:cNvSpPr>
            <a:spLocks noGrp="1"/>
          </p:cNvSpPr>
          <p:nvPr>
            <p:ph type="title"/>
          </p:nvPr>
        </p:nvSpPr>
        <p:spPr/>
        <p:txBody>
          <a:bodyPr/>
          <a:lstStyle/>
          <a:p>
            <a:r>
              <a:rPr lang="en-US" dirty="0"/>
              <a:t>Painful Diabetic Neuropathy</a:t>
            </a:r>
          </a:p>
        </p:txBody>
      </p:sp>
      <p:sp>
        <p:nvSpPr>
          <p:cNvPr id="3" name="Content Placeholder 2">
            <a:extLst>
              <a:ext uri="{FF2B5EF4-FFF2-40B4-BE49-F238E27FC236}">
                <a16:creationId xmlns:a16="http://schemas.microsoft.com/office/drawing/2014/main" id="{FC9A0DC6-A2EC-D644-A00D-DB6296330535}"/>
              </a:ext>
            </a:extLst>
          </p:cNvPr>
          <p:cNvSpPr>
            <a:spLocks noGrp="1"/>
          </p:cNvSpPr>
          <p:nvPr>
            <p:ph idx="1"/>
          </p:nvPr>
        </p:nvSpPr>
        <p:spPr/>
        <p:txBody>
          <a:bodyPr>
            <a:normAutofit/>
          </a:bodyPr>
          <a:lstStyle/>
          <a:p>
            <a:r>
              <a:rPr lang="en-GB" dirty="0"/>
              <a:t>Offer a choice of amitriptyline, duloxetine, gabapentin or pregabalin as initial treatment for neuropathic pain </a:t>
            </a:r>
          </a:p>
          <a:p>
            <a:r>
              <a:rPr lang="en-GB" dirty="0"/>
              <a:t>If the initial treatment is not effective or is not tolerated, offer one of the remaining 3 drugs, and consider switching again if the second and third drugs tried are also not effective or not tolerated.</a:t>
            </a:r>
          </a:p>
          <a:p>
            <a:r>
              <a:rPr lang="en-GB" dirty="0"/>
              <a:t>Consider tramadol only if acute rescue therapy is needed </a:t>
            </a:r>
          </a:p>
          <a:p>
            <a:r>
              <a:rPr lang="en-GB" dirty="0"/>
              <a:t>Consider capsaicin cream for people with localised neuropathic pain who wish to avoid, or who cannot tolerate, oral treatments. </a:t>
            </a:r>
          </a:p>
          <a:p>
            <a:r>
              <a:rPr lang="en-GB" dirty="0"/>
              <a:t>Pain clinic </a:t>
            </a:r>
          </a:p>
          <a:p>
            <a:endParaRPr lang="en-US" dirty="0"/>
          </a:p>
        </p:txBody>
      </p:sp>
    </p:spTree>
    <p:extLst>
      <p:ext uri="{BB962C8B-B14F-4D97-AF65-F5344CB8AC3E}">
        <p14:creationId xmlns:p14="http://schemas.microsoft.com/office/powerpoint/2010/main" val="1776605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CE4-AF2A-D94A-88A5-1A534F3CFA0E}"/>
              </a:ext>
            </a:extLst>
          </p:cNvPr>
          <p:cNvSpPr>
            <a:spLocks noGrp="1"/>
          </p:cNvSpPr>
          <p:nvPr>
            <p:ph type="title"/>
          </p:nvPr>
        </p:nvSpPr>
        <p:spPr/>
        <p:txBody>
          <a:bodyPr/>
          <a:lstStyle/>
          <a:p>
            <a:r>
              <a:rPr lang="en-US" dirty="0"/>
              <a:t>Neurological Complications</a:t>
            </a:r>
          </a:p>
        </p:txBody>
      </p:sp>
      <p:sp>
        <p:nvSpPr>
          <p:cNvPr id="3" name="Content Placeholder 2">
            <a:extLst>
              <a:ext uri="{FF2B5EF4-FFF2-40B4-BE49-F238E27FC236}">
                <a16:creationId xmlns:a16="http://schemas.microsoft.com/office/drawing/2014/main" id="{61583803-BEA9-4F40-A66F-01351EB9B7D0}"/>
              </a:ext>
            </a:extLst>
          </p:cNvPr>
          <p:cNvSpPr>
            <a:spLocks noGrp="1"/>
          </p:cNvSpPr>
          <p:nvPr>
            <p:ph idx="1"/>
          </p:nvPr>
        </p:nvSpPr>
        <p:spPr/>
        <p:txBody>
          <a:bodyPr/>
          <a:lstStyle/>
          <a:p>
            <a:r>
              <a:rPr lang="en-US" dirty="0"/>
              <a:t>Diabetic peripheral neuropathy</a:t>
            </a:r>
          </a:p>
          <a:p>
            <a:r>
              <a:rPr lang="en-US" dirty="0"/>
              <a:t>Diabetic autonomic neuropathy</a:t>
            </a:r>
          </a:p>
          <a:p>
            <a:r>
              <a:rPr lang="en-US" dirty="0"/>
              <a:t>Cardiac autonomic neuropathy</a:t>
            </a:r>
          </a:p>
          <a:p>
            <a:r>
              <a:rPr lang="en-US" dirty="0"/>
              <a:t>Gastrointestinal autonomic neuropathy</a:t>
            </a:r>
          </a:p>
          <a:p>
            <a:r>
              <a:rPr lang="en-US" dirty="0"/>
              <a:t>Bladder dysfunction</a:t>
            </a:r>
          </a:p>
          <a:p>
            <a:r>
              <a:rPr lang="en-US" dirty="0"/>
              <a:t>Sudomotor dysfunction</a:t>
            </a:r>
          </a:p>
          <a:p>
            <a:r>
              <a:rPr lang="en-US" dirty="0"/>
              <a:t>Gustatory sweating</a:t>
            </a:r>
          </a:p>
          <a:p>
            <a:r>
              <a:rPr lang="en-US" dirty="0"/>
              <a:t>Diabetic amyotrophy (proximal motor neuropathy) </a:t>
            </a:r>
          </a:p>
        </p:txBody>
      </p:sp>
    </p:spTree>
    <p:extLst>
      <p:ext uri="{BB962C8B-B14F-4D97-AF65-F5344CB8AC3E}">
        <p14:creationId xmlns:p14="http://schemas.microsoft.com/office/powerpoint/2010/main" val="499764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06E4F-B4B6-6846-B8F9-0601007141C9}"/>
              </a:ext>
            </a:extLst>
          </p:cNvPr>
          <p:cNvSpPr>
            <a:spLocks noGrp="1"/>
          </p:cNvSpPr>
          <p:nvPr>
            <p:ph type="title"/>
          </p:nvPr>
        </p:nvSpPr>
        <p:spPr>
          <a:xfrm>
            <a:off x="838200" y="224448"/>
            <a:ext cx="10515600" cy="1325563"/>
          </a:xfrm>
        </p:spPr>
        <p:txBody>
          <a:bodyPr/>
          <a:lstStyle/>
          <a:p>
            <a:r>
              <a:rPr lang="en-US" dirty="0"/>
              <a:t>Eye Disease</a:t>
            </a:r>
          </a:p>
        </p:txBody>
      </p:sp>
      <p:sp>
        <p:nvSpPr>
          <p:cNvPr id="3" name="Content Placeholder 2">
            <a:extLst>
              <a:ext uri="{FF2B5EF4-FFF2-40B4-BE49-F238E27FC236}">
                <a16:creationId xmlns:a16="http://schemas.microsoft.com/office/drawing/2014/main" id="{EAF0C7CA-6E90-C34D-BD9C-8FC544DDA598}"/>
              </a:ext>
            </a:extLst>
          </p:cNvPr>
          <p:cNvSpPr>
            <a:spLocks noGrp="1"/>
          </p:cNvSpPr>
          <p:nvPr>
            <p:ph idx="1"/>
          </p:nvPr>
        </p:nvSpPr>
        <p:spPr>
          <a:xfrm>
            <a:off x="1026942" y="1264443"/>
            <a:ext cx="9772355" cy="634695"/>
          </a:xfrm>
        </p:spPr>
        <p:txBody>
          <a:bodyPr>
            <a:normAutofit fontScale="85000" lnSpcReduction="20000"/>
          </a:bodyPr>
          <a:lstStyle/>
          <a:p>
            <a:r>
              <a:rPr lang="en-GB" dirty="0"/>
              <a:t>When adults are diagnosed with type 2 diabetes, refer them immediately to the local eye screening service. </a:t>
            </a:r>
            <a:endParaRPr lang="en-GB" b="1" dirty="0"/>
          </a:p>
        </p:txBody>
      </p:sp>
      <p:graphicFrame>
        <p:nvGraphicFramePr>
          <p:cNvPr id="4" name="Table 3">
            <a:extLst>
              <a:ext uri="{FF2B5EF4-FFF2-40B4-BE49-F238E27FC236}">
                <a16:creationId xmlns:a16="http://schemas.microsoft.com/office/drawing/2014/main" id="{D35D1A2E-71C7-E443-8E13-F017FB638DD5}"/>
              </a:ext>
            </a:extLst>
          </p:cNvPr>
          <p:cNvGraphicFramePr>
            <a:graphicFrameLocks noGrp="1"/>
          </p:cNvGraphicFramePr>
          <p:nvPr>
            <p:extLst>
              <p:ext uri="{D42A27DB-BD31-4B8C-83A1-F6EECF244321}">
                <p14:modId xmlns:p14="http://schemas.microsoft.com/office/powerpoint/2010/main" val="1109540103"/>
              </p:ext>
            </p:extLst>
          </p:nvPr>
        </p:nvGraphicFramePr>
        <p:xfrm>
          <a:off x="1145907" y="2174742"/>
          <a:ext cx="6889700" cy="3421380"/>
        </p:xfrm>
        <a:graphic>
          <a:graphicData uri="http://schemas.openxmlformats.org/drawingml/2006/table">
            <a:tbl>
              <a:tblPr/>
              <a:tblGrid>
                <a:gridCol w="3444850">
                  <a:extLst>
                    <a:ext uri="{9D8B030D-6E8A-4147-A177-3AD203B41FA5}">
                      <a16:colId xmlns:a16="http://schemas.microsoft.com/office/drawing/2014/main" val="2792464678"/>
                    </a:ext>
                  </a:extLst>
                </a:gridCol>
                <a:gridCol w="3444850">
                  <a:extLst>
                    <a:ext uri="{9D8B030D-6E8A-4147-A177-3AD203B41FA5}">
                      <a16:colId xmlns:a16="http://schemas.microsoft.com/office/drawing/2014/main" val="4053058858"/>
                    </a:ext>
                  </a:extLst>
                </a:gridCol>
              </a:tblGrid>
              <a:tr h="0">
                <a:tc>
                  <a:txBody>
                    <a:bodyPr/>
                    <a:lstStyle/>
                    <a:p>
                      <a:pPr fontAlgn="t"/>
                      <a:r>
                        <a:rPr lang="en-GB" b="1">
                          <a:effectLst/>
                        </a:rPr>
                        <a:t>Your results</a:t>
                      </a:r>
                      <a:endParaRPr lang="en-GB">
                        <a:effectLst/>
                      </a:endParaRP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C012EE"/>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302C75"/>
                      </a:solidFill>
                      <a:prstDash val="solid"/>
                      <a:round/>
                      <a:headEnd type="none" w="med" len="med"/>
                      <a:tailEnd type="none" w="med" len="med"/>
                    </a:lnB>
                    <a:solidFill>
                      <a:srgbClr val="F4F4F4"/>
                    </a:solidFill>
                  </a:tcPr>
                </a:tc>
                <a:tc>
                  <a:txBody>
                    <a:bodyPr/>
                    <a:lstStyle/>
                    <a:p>
                      <a:pPr fontAlgn="t"/>
                      <a:r>
                        <a:rPr lang="en-GB" b="1">
                          <a:effectLst/>
                        </a:rPr>
                        <a:t>Your next steps</a:t>
                      </a:r>
                      <a:endParaRPr lang="en-GB">
                        <a:effectLst/>
                      </a:endParaRPr>
                    </a:p>
                  </a:txBody>
                  <a:tcPr marL="114300" marR="114300" marT="95250" marB="95250">
                    <a:lnL w="9525" cap="flat" cmpd="sng" algn="ctr">
                      <a:solidFill>
                        <a:srgbClr val="C012EE"/>
                      </a:solidFill>
                      <a:prstDash val="solid"/>
                      <a:round/>
                      <a:headEnd type="none" w="med" len="med"/>
                      <a:tailEnd type="none" w="med" len="med"/>
                    </a:lnL>
                    <a:lnR w="9525" cap="flat" cmpd="sng" algn="ctr">
                      <a:solidFill>
                        <a:srgbClr val="D1D2D4"/>
                      </a:solidFill>
                      <a:prstDash val="solid"/>
                      <a:round/>
                      <a:headEnd type="none" w="med" len="med"/>
                      <a:tailEnd type="none" w="med" len="med"/>
                    </a:lnR>
                    <a:lnT w="9525" cap="flat" cmpd="sng" algn="ctr">
                      <a:solidFill>
                        <a:srgbClr val="A032EE"/>
                      </a:solidFill>
                      <a:prstDash val="solid"/>
                      <a:round/>
                      <a:headEnd type="none" w="med" len="med"/>
                      <a:tailEnd type="none" w="med" len="med"/>
                    </a:lnT>
                    <a:lnB w="9525" cap="flat" cmpd="sng" algn="ctr">
                      <a:solidFill>
                        <a:srgbClr val="302C75"/>
                      </a:solidFill>
                      <a:prstDash val="solid"/>
                      <a:round/>
                      <a:headEnd type="none" w="med" len="med"/>
                      <a:tailEnd type="none" w="med" len="med"/>
                    </a:lnB>
                    <a:solidFill>
                      <a:srgbClr val="F4F4F4"/>
                    </a:solidFill>
                  </a:tcPr>
                </a:tc>
                <a:extLst>
                  <a:ext uri="{0D108BD9-81ED-4DB2-BD59-A6C34878D82A}">
                    <a16:rowId xmlns:a16="http://schemas.microsoft.com/office/drawing/2014/main" val="1367394291"/>
                  </a:ext>
                </a:extLst>
              </a:tr>
              <a:tr h="0">
                <a:tc>
                  <a:txBody>
                    <a:bodyPr/>
                    <a:lstStyle/>
                    <a:p>
                      <a:pPr fontAlgn="t"/>
                      <a:r>
                        <a:rPr lang="en-GB">
                          <a:effectLst/>
                        </a:rPr>
                        <a:t>No retinopathy (R0)</a:t>
                      </a: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302C75"/>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302C75"/>
                      </a:solidFill>
                      <a:prstDash val="solid"/>
                      <a:round/>
                      <a:headEnd type="none" w="med" len="med"/>
                      <a:tailEnd type="none" w="med" len="med"/>
                    </a:lnB>
                  </a:tcPr>
                </a:tc>
                <a:tc>
                  <a:txBody>
                    <a:bodyPr/>
                    <a:lstStyle/>
                    <a:p>
                      <a:pPr fontAlgn="t"/>
                      <a:r>
                        <a:rPr lang="en-GB">
                          <a:effectLst/>
                        </a:rPr>
                        <a:t>Continue your regular eye screening</a:t>
                      </a: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302C75"/>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00DBF6"/>
                      </a:solidFill>
                      <a:prstDash val="solid"/>
                      <a:round/>
                      <a:headEnd type="none" w="med" len="med"/>
                      <a:tailEnd type="none" w="med" len="med"/>
                    </a:lnB>
                  </a:tcPr>
                </a:tc>
                <a:extLst>
                  <a:ext uri="{0D108BD9-81ED-4DB2-BD59-A6C34878D82A}">
                    <a16:rowId xmlns:a16="http://schemas.microsoft.com/office/drawing/2014/main" val="3675456980"/>
                  </a:ext>
                </a:extLst>
              </a:tr>
              <a:tr h="0">
                <a:tc>
                  <a:txBody>
                    <a:bodyPr/>
                    <a:lstStyle/>
                    <a:p>
                      <a:pPr fontAlgn="t"/>
                      <a:r>
                        <a:rPr lang="en-GB" dirty="0">
                          <a:effectLst/>
                        </a:rPr>
                        <a:t>Background changes (R1)</a:t>
                      </a: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20E9FA"/>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302C75"/>
                      </a:solidFill>
                      <a:prstDash val="solid"/>
                      <a:round/>
                      <a:headEnd type="none" w="med" len="med"/>
                      <a:tailEnd type="none" w="med" len="med"/>
                    </a:lnB>
                    <a:solidFill>
                      <a:srgbClr val="F4F4F4"/>
                    </a:solidFill>
                  </a:tcPr>
                </a:tc>
                <a:tc>
                  <a:txBody>
                    <a:bodyPr/>
                    <a:lstStyle/>
                    <a:p>
                      <a:pPr fontAlgn="t"/>
                      <a:r>
                        <a:rPr lang="en-GB">
                          <a:effectLst/>
                        </a:rPr>
                        <a:t>You may be asked to return sooner</a:t>
                      </a:r>
                    </a:p>
                  </a:txBody>
                  <a:tcPr marL="114300" marR="114300" marT="95250" marB="95250">
                    <a:lnL w="9525" cap="flat" cmpd="sng" algn="ctr">
                      <a:solidFill>
                        <a:srgbClr val="20E9FA"/>
                      </a:solidFill>
                      <a:prstDash val="solid"/>
                      <a:round/>
                      <a:headEnd type="none" w="med" len="med"/>
                      <a:tailEnd type="none" w="med" len="med"/>
                    </a:lnL>
                    <a:lnR w="9525" cap="flat" cmpd="sng" algn="ctr">
                      <a:solidFill>
                        <a:srgbClr val="D1D2D4"/>
                      </a:solidFill>
                      <a:prstDash val="solid"/>
                      <a:round/>
                      <a:headEnd type="none" w="med" len="med"/>
                      <a:tailEnd type="none" w="med" len="med"/>
                    </a:lnR>
                    <a:lnT w="9525" cap="flat" cmpd="sng" algn="ctr">
                      <a:solidFill>
                        <a:srgbClr val="00DBF6"/>
                      </a:solidFill>
                      <a:prstDash val="solid"/>
                      <a:round/>
                      <a:headEnd type="none" w="med" len="med"/>
                      <a:tailEnd type="none" w="med" len="med"/>
                    </a:lnT>
                    <a:lnB w="9525" cap="flat" cmpd="sng" algn="ctr">
                      <a:solidFill>
                        <a:srgbClr val="302C75"/>
                      </a:solidFill>
                      <a:prstDash val="solid"/>
                      <a:round/>
                      <a:headEnd type="none" w="med" len="med"/>
                      <a:tailEnd type="none" w="med" len="med"/>
                    </a:lnB>
                    <a:solidFill>
                      <a:srgbClr val="F4F4F4"/>
                    </a:solidFill>
                  </a:tcPr>
                </a:tc>
                <a:extLst>
                  <a:ext uri="{0D108BD9-81ED-4DB2-BD59-A6C34878D82A}">
                    <a16:rowId xmlns:a16="http://schemas.microsoft.com/office/drawing/2014/main" val="1304504585"/>
                  </a:ext>
                </a:extLst>
              </a:tr>
              <a:tr h="0">
                <a:tc>
                  <a:txBody>
                    <a:bodyPr/>
                    <a:lstStyle/>
                    <a:p>
                      <a:pPr fontAlgn="t"/>
                      <a:r>
                        <a:rPr lang="en-GB">
                          <a:effectLst/>
                        </a:rPr>
                        <a:t>Non-proliferative retinopathy (R2)</a:t>
                      </a: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302C75"/>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302C75"/>
                      </a:solidFill>
                      <a:prstDash val="solid"/>
                      <a:round/>
                      <a:headEnd type="none" w="med" len="med"/>
                      <a:tailEnd type="none" w="med" len="med"/>
                    </a:lnB>
                  </a:tcPr>
                </a:tc>
                <a:tc>
                  <a:txBody>
                    <a:bodyPr/>
                    <a:lstStyle/>
                    <a:p>
                      <a:pPr fontAlgn="t"/>
                      <a:r>
                        <a:rPr lang="en-GB">
                          <a:effectLst/>
                        </a:rPr>
                        <a:t>More regular eye screenings</a:t>
                      </a: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302C75"/>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E0BCFC"/>
                      </a:solidFill>
                      <a:prstDash val="solid"/>
                      <a:round/>
                      <a:headEnd type="none" w="med" len="med"/>
                      <a:tailEnd type="none" w="med" len="med"/>
                    </a:lnB>
                  </a:tcPr>
                </a:tc>
                <a:extLst>
                  <a:ext uri="{0D108BD9-81ED-4DB2-BD59-A6C34878D82A}">
                    <a16:rowId xmlns:a16="http://schemas.microsoft.com/office/drawing/2014/main" val="3161345014"/>
                  </a:ext>
                </a:extLst>
              </a:tr>
              <a:tr h="0">
                <a:tc>
                  <a:txBody>
                    <a:bodyPr/>
                    <a:lstStyle/>
                    <a:p>
                      <a:pPr fontAlgn="t"/>
                      <a:r>
                        <a:rPr lang="en-GB">
                          <a:effectLst/>
                        </a:rPr>
                        <a:t>Proliferative retinopathy (R3)</a:t>
                      </a:r>
                    </a:p>
                  </a:txBody>
                  <a:tcPr marL="114300" marR="114300" marT="95250" marB="95250">
                    <a:lnL w="9525" cap="flat" cmpd="sng" algn="ctr">
                      <a:solidFill>
                        <a:srgbClr val="302C75"/>
                      </a:solidFill>
                      <a:prstDash val="solid"/>
                      <a:round/>
                      <a:headEnd type="none" w="med" len="med"/>
                      <a:tailEnd type="none" w="med" len="med"/>
                    </a:lnL>
                    <a:lnR w="9525" cap="flat" cmpd="sng" algn="ctr">
                      <a:solidFill>
                        <a:srgbClr val="E0B2FC"/>
                      </a:solidFill>
                      <a:prstDash val="solid"/>
                      <a:round/>
                      <a:headEnd type="none" w="med" len="med"/>
                      <a:tailEnd type="none" w="med" len="med"/>
                    </a:lnR>
                    <a:lnT w="9525" cap="flat" cmpd="sng" algn="ctr">
                      <a:solidFill>
                        <a:srgbClr val="302C75"/>
                      </a:solidFill>
                      <a:prstDash val="solid"/>
                      <a:round/>
                      <a:headEnd type="none" w="med" len="med"/>
                      <a:tailEnd type="none" w="med" len="med"/>
                    </a:lnT>
                    <a:lnB w="9525" cap="flat" cmpd="sng" algn="ctr">
                      <a:solidFill>
                        <a:srgbClr val="302C75"/>
                      </a:solidFill>
                      <a:prstDash val="solid"/>
                      <a:round/>
                      <a:headEnd type="none" w="med" len="med"/>
                      <a:tailEnd type="none" w="med" len="med"/>
                    </a:lnB>
                    <a:solidFill>
                      <a:srgbClr val="F4F4F4"/>
                    </a:solidFill>
                  </a:tcPr>
                </a:tc>
                <a:tc>
                  <a:txBody>
                    <a:bodyPr/>
                    <a:lstStyle/>
                    <a:p>
                      <a:pPr fontAlgn="t"/>
                      <a:r>
                        <a:rPr lang="en-GB" dirty="0">
                          <a:effectLst/>
                        </a:rPr>
                        <a:t>You will be seen by an eye specialist quickly and taken through your treatment options</a:t>
                      </a:r>
                    </a:p>
                  </a:txBody>
                  <a:tcPr marL="114300" marR="114300" marT="95250" marB="95250">
                    <a:lnL w="9525" cap="flat" cmpd="sng" algn="ctr">
                      <a:solidFill>
                        <a:srgbClr val="E0B2FC"/>
                      </a:solidFill>
                      <a:prstDash val="solid"/>
                      <a:round/>
                      <a:headEnd type="none" w="med" len="med"/>
                      <a:tailEnd type="none" w="med" len="med"/>
                    </a:lnL>
                    <a:lnR w="9525" cap="flat" cmpd="sng" algn="ctr">
                      <a:solidFill>
                        <a:srgbClr val="D1D2D4"/>
                      </a:solidFill>
                      <a:prstDash val="solid"/>
                      <a:round/>
                      <a:headEnd type="none" w="med" len="med"/>
                      <a:tailEnd type="none" w="med" len="med"/>
                    </a:lnR>
                    <a:lnT w="9525" cap="flat" cmpd="sng" algn="ctr">
                      <a:solidFill>
                        <a:srgbClr val="E0BCFC"/>
                      </a:solidFill>
                      <a:prstDash val="solid"/>
                      <a:round/>
                      <a:headEnd type="none" w="med" len="med"/>
                      <a:tailEnd type="none" w="med" len="med"/>
                    </a:lnT>
                    <a:lnB w="9525" cap="flat" cmpd="sng" algn="ctr">
                      <a:solidFill>
                        <a:srgbClr val="E08DFC"/>
                      </a:solidFill>
                      <a:prstDash val="solid"/>
                      <a:round/>
                      <a:headEnd type="none" w="med" len="med"/>
                      <a:tailEnd type="none" w="med" len="med"/>
                    </a:lnB>
                    <a:solidFill>
                      <a:srgbClr val="F4F4F4"/>
                    </a:solidFill>
                  </a:tcPr>
                </a:tc>
                <a:extLst>
                  <a:ext uri="{0D108BD9-81ED-4DB2-BD59-A6C34878D82A}">
                    <a16:rowId xmlns:a16="http://schemas.microsoft.com/office/drawing/2014/main" val="74448215"/>
                  </a:ext>
                </a:extLst>
              </a:tr>
            </a:tbl>
          </a:graphicData>
        </a:graphic>
      </p:graphicFrame>
      <p:sp>
        <p:nvSpPr>
          <p:cNvPr id="5" name="TextBox 4">
            <a:extLst>
              <a:ext uri="{FF2B5EF4-FFF2-40B4-BE49-F238E27FC236}">
                <a16:creationId xmlns:a16="http://schemas.microsoft.com/office/drawing/2014/main" id="{1709147E-6EFE-CF4F-A6E4-637DC35B2891}"/>
              </a:ext>
            </a:extLst>
          </p:cNvPr>
          <p:cNvSpPr txBox="1"/>
          <p:nvPr/>
        </p:nvSpPr>
        <p:spPr>
          <a:xfrm>
            <a:off x="1145907" y="5871726"/>
            <a:ext cx="6248400" cy="369332"/>
          </a:xfrm>
          <a:prstGeom prst="rect">
            <a:avLst/>
          </a:prstGeom>
          <a:noFill/>
        </p:spPr>
        <p:txBody>
          <a:bodyPr wrap="square" rtlCol="0">
            <a:spAutoFit/>
          </a:bodyPr>
          <a:lstStyle/>
          <a:p>
            <a:r>
              <a:rPr lang="en-US" dirty="0"/>
              <a:t>Maculopathy </a:t>
            </a:r>
          </a:p>
        </p:txBody>
      </p:sp>
    </p:spTree>
    <p:extLst>
      <p:ext uri="{BB962C8B-B14F-4D97-AF65-F5344CB8AC3E}">
        <p14:creationId xmlns:p14="http://schemas.microsoft.com/office/powerpoint/2010/main" val="1144464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579F15-644D-5C4C-8FE3-DC725F3AE812}"/>
              </a:ext>
            </a:extLst>
          </p:cNvPr>
          <p:cNvSpPr/>
          <p:nvPr/>
        </p:nvSpPr>
        <p:spPr>
          <a:xfrm>
            <a:off x="1181686" y="1547446"/>
            <a:ext cx="7962314" cy="3170099"/>
          </a:xfrm>
          <a:prstGeom prst="rect">
            <a:avLst/>
          </a:prstGeom>
        </p:spPr>
        <p:txBody>
          <a:bodyPr wrap="square">
            <a:spAutoFit/>
          </a:bodyPr>
          <a:lstStyle/>
          <a:p>
            <a:r>
              <a:rPr lang="en-GB" sz="2000" dirty="0"/>
              <a:t>Arrange emergency review by an ophthalmologist for:</a:t>
            </a:r>
          </a:p>
          <a:p>
            <a:r>
              <a:rPr lang="en-GB" sz="2000" dirty="0"/>
              <a:t>sudden loss of vision</a:t>
            </a:r>
          </a:p>
          <a:p>
            <a:r>
              <a:rPr lang="en-GB" sz="2000" dirty="0"/>
              <a:t>rubeosis iridis</a:t>
            </a:r>
          </a:p>
          <a:p>
            <a:r>
              <a:rPr lang="en-GB" sz="2000" dirty="0"/>
              <a:t>pre-retinal or vitreous haemorrhage</a:t>
            </a:r>
          </a:p>
          <a:p>
            <a:r>
              <a:rPr lang="en-GB" sz="2000" dirty="0"/>
              <a:t>retinal detachment. </a:t>
            </a:r>
          </a:p>
          <a:p>
            <a:endParaRPr lang="en-GB" sz="2000" b="1" dirty="0"/>
          </a:p>
          <a:p>
            <a:endParaRPr lang="en-GB" sz="2000" b="1" dirty="0"/>
          </a:p>
          <a:p>
            <a:endParaRPr lang="en-GB" sz="2000" b="1" dirty="0"/>
          </a:p>
          <a:p>
            <a:r>
              <a:rPr lang="en-GB" sz="2000" dirty="0"/>
              <a:t>Refer to an ophthalmologist for any large sudden unexplained drop in visual acuity. </a:t>
            </a:r>
            <a:endParaRPr lang="en-US" sz="2000" dirty="0"/>
          </a:p>
        </p:txBody>
      </p:sp>
    </p:spTree>
    <p:extLst>
      <p:ext uri="{BB962C8B-B14F-4D97-AF65-F5344CB8AC3E}">
        <p14:creationId xmlns:p14="http://schemas.microsoft.com/office/powerpoint/2010/main" val="127395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2710-BBA3-7F46-BCE8-3EB8C239AF23}"/>
              </a:ext>
            </a:extLst>
          </p:cNvPr>
          <p:cNvSpPr>
            <a:spLocks noGrp="1"/>
          </p:cNvSpPr>
          <p:nvPr>
            <p:ph type="title"/>
          </p:nvPr>
        </p:nvSpPr>
        <p:spPr/>
        <p:txBody>
          <a:bodyPr/>
          <a:lstStyle/>
          <a:p>
            <a:r>
              <a:rPr lang="en-US" dirty="0"/>
              <a:t>Periodontitis</a:t>
            </a:r>
          </a:p>
        </p:txBody>
      </p:sp>
      <p:sp>
        <p:nvSpPr>
          <p:cNvPr id="3" name="Content Placeholder 2">
            <a:extLst>
              <a:ext uri="{FF2B5EF4-FFF2-40B4-BE49-F238E27FC236}">
                <a16:creationId xmlns:a16="http://schemas.microsoft.com/office/drawing/2014/main" id="{ADAFE5F4-9CB5-DB4A-87C0-4C1EE0820F11}"/>
              </a:ext>
            </a:extLst>
          </p:cNvPr>
          <p:cNvSpPr>
            <a:spLocks noGrp="1"/>
          </p:cNvSpPr>
          <p:nvPr>
            <p:ph idx="1"/>
          </p:nvPr>
        </p:nvSpPr>
        <p:spPr/>
        <p:txBody>
          <a:bodyPr>
            <a:normAutofit lnSpcReduction="10000"/>
          </a:bodyPr>
          <a:lstStyle/>
          <a:p>
            <a:r>
              <a:rPr lang="en-GB" dirty="0"/>
              <a:t>A chronic inflammatory gum disease that destroys the supporting tissues of the teeth (the periodontium).</a:t>
            </a:r>
          </a:p>
          <a:p>
            <a:r>
              <a:rPr lang="en-GB" dirty="0"/>
              <a:t>Gingivitis is a milder form of periodontal disease than periodontitis. However, gingivitis still causes inflammation in the gum, and if not treated it can lead to periodontitis.</a:t>
            </a:r>
          </a:p>
          <a:p>
            <a:r>
              <a:rPr lang="en-GB" dirty="0"/>
              <a:t>they are at higher risk of </a:t>
            </a:r>
            <a:r>
              <a:rPr lang="en-GB" u="sng" dirty="0">
                <a:hlinkClick r:id="rId2"/>
              </a:rPr>
              <a:t>periodontitis</a:t>
            </a:r>
            <a:endParaRPr lang="en-GB" dirty="0"/>
          </a:p>
          <a:p>
            <a:r>
              <a:rPr lang="en-GB" dirty="0"/>
              <a:t>if they get periodontitis, managing it can improve their blood glucose control and can reduce their risk of hyperglycaemia.</a:t>
            </a:r>
          </a:p>
          <a:p>
            <a:r>
              <a:rPr lang="en-GB" dirty="0"/>
              <a:t>Advise adults with type 2 diabetes to have regular oral health reviews (their oral healthcare or dental team will tell them how often</a:t>
            </a:r>
            <a:endParaRPr lang="en-US" dirty="0"/>
          </a:p>
        </p:txBody>
      </p:sp>
    </p:spTree>
    <p:extLst>
      <p:ext uri="{BB962C8B-B14F-4D97-AF65-F5344CB8AC3E}">
        <p14:creationId xmlns:p14="http://schemas.microsoft.com/office/powerpoint/2010/main" val="1203566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7B5F-0988-3346-B1FF-9ABD7DD1CC61}"/>
              </a:ext>
            </a:extLst>
          </p:cNvPr>
          <p:cNvSpPr>
            <a:spLocks noGrp="1"/>
          </p:cNvSpPr>
          <p:nvPr>
            <p:ph type="title"/>
          </p:nvPr>
        </p:nvSpPr>
        <p:spPr/>
        <p:txBody>
          <a:bodyPr/>
          <a:lstStyle/>
          <a:p>
            <a:r>
              <a:rPr lang="en-US" dirty="0"/>
              <a:t>Diagnosis </a:t>
            </a:r>
          </a:p>
        </p:txBody>
      </p:sp>
      <p:sp>
        <p:nvSpPr>
          <p:cNvPr id="3" name="Content Placeholder 2">
            <a:extLst>
              <a:ext uri="{FF2B5EF4-FFF2-40B4-BE49-F238E27FC236}">
                <a16:creationId xmlns:a16="http://schemas.microsoft.com/office/drawing/2014/main" id="{8038DBB7-145E-F64F-BD7A-916583B90245}"/>
              </a:ext>
            </a:extLst>
          </p:cNvPr>
          <p:cNvSpPr>
            <a:spLocks noGrp="1"/>
          </p:cNvSpPr>
          <p:nvPr>
            <p:ph idx="1"/>
          </p:nvPr>
        </p:nvSpPr>
        <p:spPr>
          <a:xfrm>
            <a:off x="838200" y="1825625"/>
            <a:ext cx="10515600" cy="3688910"/>
          </a:xfrm>
        </p:spPr>
        <p:txBody>
          <a:bodyPr>
            <a:normAutofit/>
          </a:bodyPr>
          <a:lstStyle/>
          <a:p>
            <a:r>
              <a:rPr lang="en-GB" dirty="0"/>
              <a:t>HbA1c of 48 mmol/mol (6.5%) or more.</a:t>
            </a:r>
          </a:p>
          <a:p>
            <a:r>
              <a:rPr lang="en-GB" dirty="0"/>
              <a:t>Fasting plasma glucose level of 7.0 mmol/L or more.</a:t>
            </a:r>
          </a:p>
          <a:p>
            <a:r>
              <a:rPr lang="en-GB" dirty="0"/>
              <a:t>Random plasma glucose of 11.1 mmol/L or more in the presence of symptoms or signs of diabetes.</a:t>
            </a:r>
          </a:p>
          <a:p>
            <a:pPr lvl="1"/>
            <a:r>
              <a:rPr lang="en-GB" dirty="0"/>
              <a:t>If the person is symptomatic, a single abnormal HbA1c or fasting plasma glucose level can be used, although repeat testing is sensible to confirm the diagnosis.</a:t>
            </a:r>
          </a:p>
          <a:p>
            <a:pPr lvl="1"/>
            <a:r>
              <a:rPr lang="en-GB" dirty="0"/>
              <a:t>If the person is asymptomatic, do not diagnose diabetes on the basis of a single abnormal HbA1c or plasma glucose result. </a:t>
            </a:r>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0F813F48-8CD3-3147-BC59-94C64150CB5D}"/>
              </a:ext>
            </a:extLst>
          </p:cNvPr>
          <p:cNvSpPr txBox="1"/>
          <p:nvPr/>
        </p:nvSpPr>
        <p:spPr>
          <a:xfrm>
            <a:off x="838200" y="5649472"/>
            <a:ext cx="10515600" cy="646331"/>
          </a:xfrm>
          <a:prstGeom prst="rect">
            <a:avLst/>
          </a:prstGeom>
          <a:noFill/>
        </p:spPr>
        <p:txBody>
          <a:bodyPr wrap="square" rtlCol="0">
            <a:spAutoFit/>
          </a:bodyPr>
          <a:lstStyle/>
          <a:p>
            <a:r>
              <a:rPr lang="en-US" b="1" dirty="0"/>
              <a:t>Any patient over 60 with weight loss and new diagnosis of diabetes should have urgent upper abdominal imaging to exclude pancreatic cancer</a:t>
            </a:r>
          </a:p>
        </p:txBody>
      </p:sp>
    </p:spTree>
    <p:extLst>
      <p:ext uri="{BB962C8B-B14F-4D97-AF65-F5344CB8AC3E}">
        <p14:creationId xmlns:p14="http://schemas.microsoft.com/office/powerpoint/2010/main" val="575546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98E3-810A-264B-825C-024D55566A73}"/>
              </a:ext>
            </a:extLst>
          </p:cNvPr>
          <p:cNvSpPr>
            <a:spLocks noGrp="1"/>
          </p:cNvSpPr>
          <p:nvPr>
            <p:ph type="title"/>
          </p:nvPr>
        </p:nvSpPr>
        <p:spPr/>
        <p:txBody>
          <a:bodyPr/>
          <a:lstStyle/>
          <a:p>
            <a:r>
              <a:rPr lang="en-US" dirty="0"/>
              <a:t>Gastroparesis</a:t>
            </a:r>
          </a:p>
        </p:txBody>
      </p:sp>
      <p:sp>
        <p:nvSpPr>
          <p:cNvPr id="3" name="Content Placeholder 2">
            <a:extLst>
              <a:ext uri="{FF2B5EF4-FFF2-40B4-BE49-F238E27FC236}">
                <a16:creationId xmlns:a16="http://schemas.microsoft.com/office/drawing/2014/main" id="{520EE909-56CF-A244-B8CC-A4CC921A9F14}"/>
              </a:ext>
            </a:extLst>
          </p:cNvPr>
          <p:cNvSpPr>
            <a:spLocks noGrp="1"/>
          </p:cNvSpPr>
          <p:nvPr>
            <p:ph idx="1"/>
          </p:nvPr>
        </p:nvSpPr>
        <p:spPr/>
        <p:txBody>
          <a:bodyPr>
            <a:normAutofit fontScale="85000" lnSpcReduction="20000"/>
          </a:bodyPr>
          <a:lstStyle/>
          <a:p>
            <a:r>
              <a:rPr lang="en-US" dirty="0"/>
              <a:t>Think in patients who </a:t>
            </a:r>
            <a:r>
              <a:rPr lang="en-GB" dirty="0"/>
              <a:t>have erratic blood glucose control or unexplained gastric bloating or vomiting, taking into account possible alternative diagnoses</a:t>
            </a:r>
          </a:p>
          <a:p>
            <a:r>
              <a:rPr lang="en-GB" dirty="0"/>
              <a:t>To treat vomiting caused by gastroparesis in adults with type 2 diabetes:</a:t>
            </a:r>
          </a:p>
          <a:p>
            <a:r>
              <a:rPr lang="en-GB" dirty="0"/>
              <a:t>consider alternating the use of erythromycin and metoclopramide</a:t>
            </a:r>
          </a:p>
          <a:p>
            <a:r>
              <a:rPr lang="en-GB" dirty="0"/>
              <a:t>consider domperidone only in exceptional circumstances (if domperidone is the only effective treatment) and in accordance with </a:t>
            </a:r>
            <a:r>
              <a:rPr lang="en-GB" u="sng" dirty="0">
                <a:hlinkClick r:id="rId2"/>
              </a:rPr>
              <a:t>MHRA guidance on domperidone</a:t>
            </a:r>
            <a:r>
              <a:rPr lang="en-GB" dirty="0"/>
              <a:t>. </a:t>
            </a:r>
            <a:br>
              <a:rPr lang="en-GB" b="1" dirty="0"/>
            </a:br>
            <a:br>
              <a:rPr lang="en-GB" b="1" dirty="0"/>
            </a:br>
            <a:r>
              <a:rPr lang="en-GB" dirty="0"/>
              <a:t>In December 2015, the use of erythromycin was off-label. </a:t>
            </a:r>
          </a:p>
          <a:p>
            <a:r>
              <a:rPr lang="en-GB" dirty="0"/>
              <a:t>If gastroparesis is suspected, consider referring adults with type 2 diabetes to specialist services if:</a:t>
            </a:r>
          </a:p>
          <a:p>
            <a:r>
              <a:rPr lang="en-GB" dirty="0"/>
              <a:t>the differential diagnosis is in doubt </a:t>
            </a:r>
            <a:r>
              <a:rPr lang="en-GB" b="1" dirty="0"/>
              <a:t>or</a:t>
            </a:r>
            <a:endParaRPr lang="en-GB" dirty="0"/>
          </a:p>
          <a:p>
            <a:r>
              <a:rPr lang="en-GB" dirty="0"/>
              <a:t>the person has persistent or severe vomiting.</a:t>
            </a:r>
          </a:p>
          <a:p>
            <a:endParaRPr lang="en-US" dirty="0"/>
          </a:p>
        </p:txBody>
      </p:sp>
    </p:spTree>
    <p:extLst>
      <p:ext uri="{BB962C8B-B14F-4D97-AF65-F5344CB8AC3E}">
        <p14:creationId xmlns:p14="http://schemas.microsoft.com/office/powerpoint/2010/main" val="2366784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895BB-E276-3E41-B8B6-0D24DD032E11}"/>
              </a:ext>
            </a:extLst>
          </p:cNvPr>
          <p:cNvSpPr>
            <a:spLocks noGrp="1"/>
          </p:cNvSpPr>
          <p:nvPr>
            <p:ph type="title"/>
          </p:nvPr>
        </p:nvSpPr>
        <p:spPr/>
        <p:txBody>
          <a:bodyPr/>
          <a:lstStyle/>
          <a:p>
            <a:r>
              <a:rPr lang="en-US" dirty="0"/>
              <a:t>Erectile Dysfunction</a:t>
            </a:r>
          </a:p>
        </p:txBody>
      </p:sp>
      <p:sp>
        <p:nvSpPr>
          <p:cNvPr id="3" name="Content Placeholder 2">
            <a:extLst>
              <a:ext uri="{FF2B5EF4-FFF2-40B4-BE49-F238E27FC236}">
                <a16:creationId xmlns:a16="http://schemas.microsoft.com/office/drawing/2014/main" id="{A8E23420-DC15-E942-9105-8BA65B53045E}"/>
              </a:ext>
            </a:extLst>
          </p:cNvPr>
          <p:cNvSpPr>
            <a:spLocks noGrp="1"/>
          </p:cNvSpPr>
          <p:nvPr>
            <p:ph idx="1"/>
          </p:nvPr>
        </p:nvSpPr>
        <p:spPr/>
        <p:txBody>
          <a:bodyPr>
            <a:normAutofit fontScale="92500" lnSpcReduction="10000"/>
          </a:bodyPr>
          <a:lstStyle/>
          <a:p>
            <a:pPr marL="0" indent="0">
              <a:buNone/>
            </a:pPr>
            <a:r>
              <a:rPr lang="en-GB" dirty="0"/>
              <a:t>Offer men with type 2 diabetes the opportunity to discuss erectile dysfunction as part of their annual review. </a:t>
            </a:r>
          </a:p>
          <a:p>
            <a:r>
              <a:rPr lang="en-GB" dirty="0"/>
              <a:t>Assess, educate and support men with type 2 diabetes who have problematic erectile dysfunction, addressing contributory factors such as cardiovascular disease as well as possible treatment options. </a:t>
            </a:r>
          </a:p>
          <a:p>
            <a:r>
              <a:rPr lang="en-GB" dirty="0"/>
              <a:t>Consider a phosphodiesterase‑5 inhibitor to treat problematic erectile dysfunction in men with type 2 diabetes. </a:t>
            </a:r>
          </a:p>
          <a:p>
            <a:r>
              <a:rPr lang="en-GB" dirty="0"/>
              <a:t>Refer men with type 2 diabetes to a service offering other medical, surgical or psychological management of erectile dysfunction if treatment (including a phosphodiesterase‑5 inhibitor, as appropriate) has been unsuccessful.</a:t>
            </a:r>
          </a:p>
          <a:p>
            <a:endParaRPr lang="en-US" dirty="0"/>
          </a:p>
        </p:txBody>
      </p:sp>
    </p:spTree>
    <p:extLst>
      <p:ext uri="{BB962C8B-B14F-4D97-AF65-F5344CB8AC3E}">
        <p14:creationId xmlns:p14="http://schemas.microsoft.com/office/powerpoint/2010/main" val="2517883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582C1C-1E2D-7D42-BDA3-A0E878610F8A}"/>
              </a:ext>
            </a:extLst>
          </p:cNvPr>
          <p:cNvSpPr txBox="1"/>
          <p:nvPr/>
        </p:nvSpPr>
        <p:spPr>
          <a:xfrm>
            <a:off x="6590662" y="4267832"/>
            <a:ext cx="4805996" cy="12971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000" b="1" kern="1200" dirty="0">
                <a:solidFill>
                  <a:schemeClr val="tx2"/>
                </a:solidFill>
                <a:latin typeface="+mj-lt"/>
                <a:ea typeface="+mj-ea"/>
                <a:cs typeface="+mj-cs"/>
              </a:rPr>
              <a:t>Questions</a:t>
            </a:r>
          </a:p>
        </p:txBody>
      </p:sp>
      <p:pic>
        <p:nvPicPr>
          <p:cNvPr id="8" name="Graphic 7" descr="Help">
            <a:extLst>
              <a:ext uri="{FF2B5EF4-FFF2-40B4-BE49-F238E27FC236}">
                <a16:creationId xmlns:a16="http://schemas.microsoft.com/office/drawing/2014/main" id="{D1DF3B91-9F16-5BB5-9A65-4941754901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5" name="Group 1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 name="Freeform: Shape 1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28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6345-90AD-B176-2DFC-093555E48489}"/>
              </a:ext>
            </a:extLst>
          </p:cNvPr>
          <p:cNvSpPr>
            <a:spLocks noGrp="1"/>
          </p:cNvSpPr>
          <p:nvPr>
            <p:ph type="title"/>
          </p:nvPr>
        </p:nvSpPr>
        <p:spPr/>
        <p:txBody>
          <a:bodyPr/>
          <a:lstStyle/>
          <a:p>
            <a:r>
              <a:rPr lang="en-US" dirty="0"/>
              <a:t>QUIZ</a:t>
            </a:r>
          </a:p>
        </p:txBody>
      </p:sp>
      <p:sp>
        <p:nvSpPr>
          <p:cNvPr id="3" name="Content Placeholder 2">
            <a:extLst>
              <a:ext uri="{FF2B5EF4-FFF2-40B4-BE49-F238E27FC236}">
                <a16:creationId xmlns:a16="http://schemas.microsoft.com/office/drawing/2014/main" id="{2B38169B-564A-1CF0-66A0-16187C66E5D7}"/>
              </a:ext>
            </a:extLst>
          </p:cNvPr>
          <p:cNvSpPr>
            <a:spLocks noGrp="1"/>
          </p:cNvSpPr>
          <p:nvPr>
            <p:ph idx="1"/>
          </p:nvPr>
        </p:nvSpPr>
        <p:spPr/>
        <p:txBody>
          <a:bodyPr/>
          <a:lstStyle/>
          <a:p>
            <a:r>
              <a:rPr lang="en-US" dirty="0"/>
              <a:t>THE CODE IS 2066180 TO JOIN</a:t>
            </a:r>
          </a:p>
        </p:txBody>
      </p:sp>
    </p:spTree>
    <p:extLst>
      <p:ext uri="{BB962C8B-B14F-4D97-AF65-F5344CB8AC3E}">
        <p14:creationId xmlns:p14="http://schemas.microsoft.com/office/powerpoint/2010/main" val="3248130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552A-69BC-3543-A8C0-1390521C8484}"/>
              </a:ext>
            </a:extLst>
          </p:cNvPr>
          <p:cNvSpPr>
            <a:spLocks noGrp="1"/>
          </p:cNvSpPr>
          <p:nvPr>
            <p:ph type="title"/>
          </p:nvPr>
        </p:nvSpPr>
        <p:spPr/>
        <p:txBody>
          <a:bodyPr/>
          <a:lstStyle/>
          <a:p>
            <a:r>
              <a:rPr lang="en-US" dirty="0"/>
              <a:t>Symptoms and Symptoms</a:t>
            </a:r>
          </a:p>
        </p:txBody>
      </p:sp>
      <p:sp>
        <p:nvSpPr>
          <p:cNvPr id="3" name="Content Placeholder 2">
            <a:extLst>
              <a:ext uri="{FF2B5EF4-FFF2-40B4-BE49-F238E27FC236}">
                <a16:creationId xmlns:a16="http://schemas.microsoft.com/office/drawing/2014/main" id="{C54032A3-5EEF-2747-BCFA-EC55492DCABB}"/>
              </a:ext>
            </a:extLst>
          </p:cNvPr>
          <p:cNvSpPr>
            <a:spLocks noGrp="1"/>
          </p:cNvSpPr>
          <p:nvPr>
            <p:ph idx="1"/>
          </p:nvPr>
        </p:nvSpPr>
        <p:spPr/>
        <p:txBody>
          <a:bodyPr/>
          <a:lstStyle/>
          <a:p>
            <a:r>
              <a:rPr lang="en-GB" dirty="0"/>
              <a:t>Polydipsia, </a:t>
            </a:r>
          </a:p>
          <a:p>
            <a:r>
              <a:rPr lang="en-GB" dirty="0"/>
              <a:t>Polyuria, </a:t>
            </a:r>
          </a:p>
          <a:p>
            <a:r>
              <a:rPr lang="en-GB" dirty="0"/>
              <a:t>Blurred vision, </a:t>
            </a:r>
          </a:p>
          <a:p>
            <a:r>
              <a:rPr lang="en-GB" dirty="0"/>
              <a:t>Unexplained weight loss, </a:t>
            </a:r>
          </a:p>
          <a:p>
            <a:r>
              <a:rPr lang="en-GB" dirty="0"/>
              <a:t>Recurrent infections, </a:t>
            </a:r>
          </a:p>
          <a:p>
            <a:r>
              <a:rPr lang="en-GB" dirty="0"/>
              <a:t>Tiredness</a:t>
            </a:r>
          </a:p>
          <a:p>
            <a:r>
              <a:rPr lang="en-GB" dirty="0"/>
              <a:t>Acanthosis nigricans</a:t>
            </a:r>
            <a:endParaRPr lang="en-US" dirty="0"/>
          </a:p>
        </p:txBody>
      </p:sp>
    </p:spTree>
    <p:extLst>
      <p:ext uri="{BB962C8B-B14F-4D97-AF65-F5344CB8AC3E}">
        <p14:creationId xmlns:p14="http://schemas.microsoft.com/office/powerpoint/2010/main" val="4008128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83B22-EB33-0B40-94F6-AA918692C65F}"/>
              </a:ext>
            </a:extLst>
          </p:cNvPr>
          <p:cNvSpPr>
            <a:spLocks noGrp="1"/>
          </p:cNvSpPr>
          <p:nvPr>
            <p:ph type="title"/>
          </p:nvPr>
        </p:nvSpPr>
        <p:spPr/>
        <p:txBody>
          <a:bodyPr/>
          <a:lstStyle/>
          <a:p>
            <a:r>
              <a:rPr lang="en-US" dirty="0"/>
              <a:t>Dietary Advice</a:t>
            </a:r>
          </a:p>
        </p:txBody>
      </p:sp>
      <p:pic>
        <p:nvPicPr>
          <p:cNvPr id="2052" name="Picture 4" descr="portions on plate. Nonstarchy vegetables at 50, carb foods at 24 and protein foods at 25%26#37;. Also, water or 0-calorie drink">
            <a:extLst>
              <a:ext uri="{FF2B5EF4-FFF2-40B4-BE49-F238E27FC236}">
                <a16:creationId xmlns:a16="http://schemas.microsoft.com/office/drawing/2014/main" id="{7048B8CD-7316-6244-9BAF-12747478C8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5221605"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C0C3F2-5900-F348-93BF-DA17300DAA96}"/>
              </a:ext>
            </a:extLst>
          </p:cNvPr>
          <p:cNvSpPr txBox="1"/>
          <p:nvPr/>
        </p:nvSpPr>
        <p:spPr>
          <a:xfrm>
            <a:off x="6815138" y="1690687"/>
            <a:ext cx="3643312" cy="3416320"/>
          </a:xfrm>
          <a:prstGeom prst="rect">
            <a:avLst/>
          </a:prstGeom>
          <a:noFill/>
        </p:spPr>
        <p:txBody>
          <a:bodyPr wrap="square" rtlCol="0">
            <a:spAutoFit/>
          </a:bodyPr>
          <a:lstStyle/>
          <a:p>
            <a:r>
              <a:rPr lang="en-GB" dirty="0"/>
              <a:t>-High-fibre, low-glycaemic-index sources of carbohydrate, such as fruit, vegetables, wholegrains and pulses</a:t>
            </a:r>
          </a:p>
          <a:p>
            <a:endParaRPr lang="en-GB" dirty="0"/>
          </a:p>
          <a:p>
            <a:r>
              <a:rPr lang="en-GB" dirty="0"/>
              <a:t>-choosing low-fat dairy products</a:t>
            </a:r>
          </a:p>
          <a:p>
            <a:endParaRPr lang="en-GB" dirty="0"/>
          </a:p>
          <a:p>
            <a:r>
              <a:rPr lang="en-GB" dirty="0"/>
              <a:t>- eating oily fish</a:t>
            </a:r>
          </a:p>
          <a:p>
            <a:endParaRPr lang="en-GB" dirty="0"/>
          </a:p>
          <a:p>
            <a:r>
              <a:rPr lang="en-GB" dirty="0"/>
              <a:t>-control intake of saturated and trans fatty acids.</a:t>
            </a:r>
          </a:p>
          <a:p>
            <a:endParaRPr lang="en-US" dirty="0"/>
          </a:p>
        </p:txBody>
      </p:sp>
    </p:spTree>
    <p:extLst>
      <p:ext uri="{BB962C8B-B14F-4D97-AF65-F5344CB8AC3E}">
        <p14:creationId xmlns:p14="http://schemas.microsoft.com/office/powerpoint/2010/main" val="261525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18868</TotalTime>
  <Words>5247</Words>
  <Application>Microsoft Macintosh PowerPoint</Application>
  <PresentationFormat>Widescreen</PresentationFormat>
  <Paragraphs>564</Paragraphs>
  <Slides>73</Slides>
  <Notes>38</Notes>
  <HiddenSlides>13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Arial</vt:lpstr>
      <vt:lpstr>Arial,Bold</vt:lpstr>
      <vt:lpstr>Arial,BoldItalic</vt:lpstr>
      <vt:lpstr>Arial,Italic</vt:lpstr>
      <vt:lpstr>Calibri</vt:lpstr>
      <vt:lpstr>Calibri Light</vt:lpstr>
      <vt:lpstr>GDS Transport</vt:lpstr>
      <vt:lpstr>Helvetica Neue</vt:lpstr>
      <vt:lpstr>Inter</vt:lpstr>
      <vt:lpstr>InterFace</vt:lpstr>
      <vt:lpstr>interfaceregular</vt:lpstr>
      <vt:lpstr>Lora</vt:lpstr>
      <vt:lpstr>Office Theme</vt:lpstr>
      <vt:lpstr>PLEASE DOWNLOAD THE SLIDO APP ON YOUR SMARTPHONE</vt:lpstr>
      <vt:lpstr>Diabetes  </vt:lpstr>
      <vt:lpstr>Objectives</vt:lpstr>
      <vt:lpstr>Types of Diabetes </vt:lpstr>
      <vt:lpstr>Exercise - Explaining Type 2 Diabetes Mellitus </vt:lpstr>
      <vt:lpstr>Type 2 Diabetes - What do you cover in the initial consultations ?</vt:lpstr>
      <vt:lpstr>Diagnosis </vt:lpstr>
      <vt:lpstr>Symptoms and Symptoms</vt:lpstr>
      <vt:lpstr>Dietary Advice</vt:lpstr>
      <vt:lpstr>PowerPoint Presentation</vt:lpstr>
      <vt:lpstr>Hba1C measurement and targets</vt:lpstr>
      <vt:lpstr>John </vt:lpstr>
      <vt:lpstr>PowerPoint Presentation</vt:lpstr>
      <vt:lpstr>PowerPoint Presentation</vt:lpstr>
      <vt:lpstr>Metformin</vt:lpstr>
      <vt:lpstr>SGLT-2 Inhibitors</vt:lpstr>
      <vt:lpstr>Exercise - Practice initiating patient on an SGLT2 Inhibitor </vt:lpstr>
      <vt:lpstr>Sarah</vt:lpstr>
      <vt:lpstr>Sulphonylureas</vt:lpstr>
      <vt:lpstr>Pioglitazone</vt:lpstr>
      <vt:lpstr>Incretin Based therapies</vt:lpstr>
      <vt:lpstr>DPP-4 Inhibitors (Gliptins)</vt:lpstr>
      <vt:lpstr>GLP-1 Analogues</vt:lpstr>
      <vt:lpstr>Tirzepatide </vt:lpstr>
      <vt:lpstr>Sarah Ctd…..</vt:lpstr>
      <vt:lpstr>PowerPoint Presentation</vt:lpstr>
      <vt:lpstr>Exercise –Practice initiating patient on gliclazide   </vt:lpstr>
      <vt:lpstr>NICE - Self-monitoring of capillary blood glucose </vt:lpstr>
      <vt:lpstr>When would you consider insulin?</vt:lpstr>
      <vt:lpstr>PowerPoint Presentation</vt:lpstr>
      <vt:lpstr>PowerPoint Presentation</vt:lpstr>
      <vt:lpstr>Names of insulin</vt:lpstr>
      <vt:lpstr>PowerPoint Presentation</vt:lpstr>
      <vt:lpstr>PowerPoint Presentation</vt:lpstr>
      <vt:lpstr>Types of insulin regimes</vt:lpstr>
      <vt:lpstr>NICE guidelines - Commencing Insulin </vt:lpstr>
      <vt:lpstr>PowerPoint Presentation</vt:lpstr>
      <vt:lpstr>Terence</vt:lpstr>
      <vt:lpstr>Ethel</vt:lpstr>
      <vt:lpstr>Hypogylcaemia</vt:lpstr>
      <vt:lpstr>Hypoglycaemia - </vt:lpstr>
      <vt:lpstr>Treating hypoglycaemia </vt:lpstr>
      <vt:lpstr>Gary</vt:lpstr>
      <vt:lpstr>DVLA guidelines for patients on insulin</vt:lpstr>
      <vt:lpstr>Group 2 drivers</vt:lpstr>
      <vt:lpstr>Diabetes and Illness</vt:lpstr>
      <vt:lpstr>Jason</vt:lpstr>
      <vt:lpstr>Hyperosmolar hyperglycaemic state</vt:lpstr>
      <vt:lpstr>Polly</vt:lpstr>
      <vt:lpstr>PowerPoint Presentation</vt:lpstr>
      <vt:lpstr>PowerPoint Presentation</vt:lpstr>
      <vt:lpstr>TREND – managing insulin during illness</vt:lpstr>
      <vt:lpstr>Diabetic Ketoacidosis</vt:lpstr>
      <vt:lpstr>Conceiving</vt:lpstr>
      <vt:lpstr>Keith</vt:lpstr>
      <vt:lpstr>CVD and Blood pressure</vt:lpstr>
      <vt:lpstr>Statin therapy</vt:lpstr>
      <vt:lpstr>Chronic Kidney Disease with Albuminuria </vt:lpstr>
      <vt:lpstr>Peter</vt:lpstr>
      <vt:lpstr>PowerPoint Presentation</vt:lpstr>
      <vt:lpstr>Diabetes foot Assessment</vt:lpstr>
      <vt:lpstr>Assess current risk of developing a diabetic foot problem </vt:lpstr>
      <vt:lpstr>High Risk</vt:lpstr>
      <vt:lpstr>PowerPoint Presentation</vt:lpstr>
      <vt:lpstr>Painful Diabetic Neuropathy</vt:lpstr>
      <vt:lpstr>Neurological Complications</vt:lpstr>
      <vt:lpstr>Eye Disease</vt:lpstr>
      <vt:lpstr>PowerPoint Presentation</vt:lpstr>
      <vt:lpstr>Periodontitis</vt:lpstr>
      <vt:lpstr>Gastroparesis</vt:lpstr>
      <vt:lpstr>Erectile Dysfunction</vt:lpstr>
      <vt:lpstr>PowerPoint Presentation</vt:lpstr>
      <vt:lpstr>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LATIF, SALIMA (UG)</dc:creator>
  <cp:lastModifiedBy>LATIF, SALIMA (UG)</cp:lastModifiedBy>
  <cp:revision>17</cp:revision>
  <dcterms:created xsi:type="dcterms:W3CDTF">2022-11-13T08:08:07Z</dcterms:created>
  <dcterms:modified xsi:type="dcterms:W3CDTF">2024-03-17T18:36:32Z</dcterms:modified>
</cp:coreProperties>
</file>